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8" r:id="rId15"/>
    <p:sldId id="365" r:id="rId16"/>
    <p:sldId id="366" r:id="rId17"/>
    <p:sldId id="324" r:id="rId18"/>
    <p:sldId id="369"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FFB900"/>
    <a:srgbClr val="00BCF2"/>
    <a:srgbClr val="00B294"/>
    <a:srgbClr val="BAD80A"/>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605" autoAdjust="0"/>
    <p:restoredTop sz="51756"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9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pPr/>
              <a:t>10/31/2017</a:t>
            </a:fld>
            <a:endParaRPr lang="fr-F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pPr/>
              <a:t>‹#›</a:t>
            </a:fld>
            <a:endParaRPr lang="fr-F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La présentation suivante est destinée aux jeunes âgés entre 5 et 10 ans. Nous recommandons de prévoir 60 minutes pour cette activité. Cette durée peut être réduite pour les participants les plus jeunes. </a:t>
            </a:r>
            <a:endParaRPr lang="fr-FR" b="1" u="sng" dirty="0"/>
          </a:p>
          <a:p>
            <a:endParaRPr lang="fr-FR" b="1" u="sng" dirty="0"/>
          </a:p>
          <a:p>
            <a:r>
              <a:rPr lang="fr-FR" b="1" u="sng" dirty="0"/>
              <a:t>EXEMPLE DE SCRIPT : </a:t>
            </a:r>
          </a:p>
          <a:p>
            <a:endParaRPr lang="fr-FR" b="1" u="sng" dirty="0"/>
          </a:p>
          <a:p>
            <a:pPr>
              <a:defRPr/>
            </a:pPr>
            <a:r>
              <a:rPr lang="fr-FR" dirty="0"/>
              <a:t>« Bonjour </a:t>
            </a:r>
            <a:r>
              <a:rPr lang="fr-FR" kern="1200" dirty="0">
                <a:effectLst/>
                <a:latin typeface="+mn-lt"/>
              </a:rPr>
              <a:t>! Je m’appelle &lt;nom&gt; et je travaille pour &lt;organisation&gt;. </a:t>
            </a:r>
            <a:r>
              <a:rPr lang="fr-FR" b="0" u="none" dirty="0"/>
              <a:t>Aujourd’hui, nous allons utiliser le module Heure de </a:t>
            </a:r>
            <a:r>
              <a:rPr lang="fr-FR" b="0" u="none" dirty="0" err="1"/>
              <a:t>code</a:t>
            </a:r>
            <a:r>
              <a:rPr lang="fr-FR" b="0" u="none" baseline="30000" dirty="0" err="1"/>
              <a:t>TM</a:t>
            </a:r>
            <a:r>
              <a:rPr lang="fr-FR" b="0" u="none" dirty="0"/>
              <a:t> avec Minecraft. </a:t>
            </a:r>
            <a:r>
              <a:rPr lang="fr-FR" kern="1200" dirty="0">
                <a:effectLst/>
                <a:latin typeface="+mn-lt"/>
              </a:rPr>
              <a:t>L’Heure de </a:t>
            </a:r>
            <a:r>
              <a:rPr lang="fr-FR" b="0" u="none" dirty="0" err="1"/>
              <a:t>code</a:t>
            </a:r>
            <a:r>
              <a:rPr lang="fr-FR" b="0" u="none" baseline="30000" dirty="0" err="1"/>
              <a:t>TM</a:t>
            </a:r>
            <a:r>
              <a:rPr lang="fr-FR" kern="1200" dirty="0">
                <a:effectLst/>
                <a:latin typeface="+mn-lt"/>
              </a:rPr>
              <a:t> est</a:t>
            </a:r>
            <a:r>
              <a:rPr lang="fr-FR" dirty="0"/>
              <a:t> une</a:t>
            </a:r>
            <a:r>
              <a:rPr lang="fr-FR" kern="1200" dirty="0">
                <a:effectLst/>
                <a:latin typeface="+mn-lt"/>
              </a:rPr>
              <a:t> initiative mondiale organisée par Code.org, une organisation à but non lucratif, pour prouver que tout le monde peut acquérir les notions de base du code. Aujourd’hui, vous allez y participer</a:t>
            </a:r>
            <a:r>
              <a:rPr lang="fr-FR" dirty="0"/>
              <a:t> en apprenant à coder à l’aide du nouveau didacticiel Heure de </a:t>
            </a:r>
            <a:r>
              <a:rPr lang="fr-FR" b="0" u="none" dirty="0" err="1"/>
              <a:t>code</a:t>
            </a:r>
            <a:r>
              <a:rPr lang="fr-FR" b="0" u="none" baseline="30000" dirty="0" err="1"/>
              <a:t>TM</a:t>
            </a:r>
            <a:r>
              <a:rPr lang="fr-FR" dirty="0"/>
              <a:t> avec </a:t>
            </a:r>
            <a:r>
              <a:rPr lang="fr-FR" b="0" u="none" baseline="0" dirty="0"/>
              <a:t>Minecraft de Microsoft. Avant de commencer, nous allons essayer de comprendre ce qu’est le code, en quoi son rôle est important et pourquoi la création de code est une activité amusante ! »</a:t>
            </a:r>
            <a:endParaRPr lang="fr-FR" b="1" u="sng" dirty="0"/>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Comment motiver les participants de l’événement « Une Heure de Code™ ».</a:t>
            </a:r>
          </a:p>
          <a:p>
            <a:endParaRPr lang="fr-FR" b="0" u="none" baseline="0" dirty="0"/>
          </a:p>
          <a:p>
            <a:r>
              <a:rPr lang="fr-FR" b="1" u="sng" baseline="0" dirty="0"/>
              <a:t>REMARQUE À L’ANIMATEUR :</a:t>
            </a:r>
          </a:p>
          <a:p>
            <a:r>
              <a:rPr lang="fr-FR" sz="1200" kern="1200" dirty="0">
                <a:solidFill>
                  <a:schemeClr val="tx1"/>
                </a:solidFill>
                <a:effectLst/>
                <a:latin typeface="+mn-lt"/>
              </a:rPr>
              <a:t>Gardez en tête que l’objectif principal de cet événement est d’apprendre en pratiquant. Nous vous conseillons donc de ne pas trop vous étendre sur la présentation. La plupart des diapositives de cette présentation sont conçues pour être montrées très brièvement, elles sont là pour apporter un support visuel qui accompagnera votre discours.</a:t>
            </a:r>
            <a:endParaRPr lang="fr-FR" b="1" u="sng" dirty="0"/>
          </a:p>
          <a:p>
            <a:endParaRPr lang="fr-FR" b="1" u="sng"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Cette image représente la participation mondiale aux événements « Une Heure de code™ ».</a:t>
            </a:r>
            <a:endParaRPr lang="fr-F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1</a:t>
            </a:fld>
            <a:endParaRPr lang="fr-F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dirty="0"/>
              <a:t>« </a:t>
            </a:r>
            <a:r>
              <a:rPr lang="fr-FR" sz="1200" kern="1200" dirty="0">
                <a:solidFill>
                  <a:schemeClr val="tx1"/>
                </a:solidFill>
                <a:effectLst/>
                <a:latin typeface="+mn-lt"/>
              </a:rPr>
              <a:t>Le code vous permet également de créer de nouvelles choses et c’est là que votre imagination et votre créativité vont vous aider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10</a:t>
            </a:fld>
            <a:endParaRPr lang="fr-F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 Le codage est une activité de groupe ! Puisque le codage revient toujours à la résolution d’un problème et fait appel à l’imagination, les </a:t>
            </a:r>
            <a:r>
              <a:rPr lang="fr-FR" sz="1200" kern="1200" dirty="0">
                <a:solidFill>
                  <a:schemeClr val="tx1"/>
                </a:solidFill>
                <a:effectLst/>
                <a:latin typeface="+mn-lt"/>
              </a:rPr>
              <a:t>personnes qui codent s’entraident en partageant leurs idées et les éventuelles solutions ! » </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11</a:t>
            </a:fld>
            <a:endParaRPr lang="fr-F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Qu’aimez-vous faire par-dessus tout ?</a:t>
            </a:r>
            <a:r>
              <a:rPr lang="fr-FR" dirty="0"/>
              <a:t> </a:t>
            </a:r>
            <a:r>
              <a:rPr lang="fr-FR" sz="1200" kern="1200" dirty="0">
                <a:solidFill>
                  <a:schemeClr val="tx1"/>
                </a:solidFill>
                <a:effectLst/>
                <a:latin typeface="+mn-lt"/>
              </a:rPr>
              <a:t>Lire ? Pratiquer un sport ? La mode ? Les jeux vidéo ? »</a:t>
            </a:r>
            <a:endParaRPr lang="fr-FR" b="1" u="sng" dirty="0"/>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Présenter le codage comme une activité liée à des intérêts ne concernant pas le domaine technique, pour encourager la participation des jeunes. L’objectif est de stimuler leur imagination sur la manière d’intégrer une de leur passion dans un projet de codage qui leur permettra d’approfondir cette passion. </a:t>
            </a:r>
            <a:endParaRPr lang="fr-FR" b="1" u="sng" dirty="0"/>
          </a:p>
          <a:p>
            <a:endParaRPr lang="fr-FR" b="1" dirty="0"/>
          </a:p>
          <a:p>
            <a:r>
              <a:rPr lang="fr-FR" sz="1200" b="1" u="sng" kern="1200" dirty="0">
                <a:solidFill>
                  <a:schemeClr val="tx1"/>
                </a:solidFill>
                <a:latin typeface="+mn-lt"/>
              </a:rPr>
              <a:t>REMARQUE POUR L’ANIMATEUR</a:t>
            </a:r>
            <a:r>
              <a:rPr lang="fr-FR" dirty="0"/>
              <a:t> </a:t>
            </a:r>
            <a:r>
              <a:rPr lang="fr-FR" b="1" u="sng" dirty="0"/>
              <a:t>: </a:t>
            </a:r>
            <a:r>
              <a:rPr lang="fr-FR" b="0" dirty="0"/>
              <a:t>demandez aux participants de partager leurs passions et idées.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12</a:t>
            </a:fld>
            <a:endParaRPr lang="fr-F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Coder peut s’avérer nécessaire pour n’importe quel type d’activité ! »</a:t>
            </a:r>
          </a:p>
          <a:p>
            <a:endParaRPr lang="fr-FR" b="0" u="none" baseline="0" dirty="0"/>
          </a:p>
          <a:p>
            <a:r>
              <a:rPr lang="fr-FR" b="0" u="none" baseline="0" dirty="0"/>
              <a:t>* QUELQUES EXEMPLES À PRÉSENTER</a:t>
            </a:r>
          </a:p>
          <a:p>
            <a:pPr marL="628650" lvl="1" indent="-171450">
              <a:buFont typeface="Arial"/>
              <a:buChar char="•"/>
            </a:pPr>
            <a:r>
              <a:rPr lang="fr-FR" sz="1200" kern="1200" dirty="0">
                <a:solidFill>
                  <a:schemeClr val="tx1"/>
                </a:solidFill>
                <a:effectLst/>
                <a:latin typeface="+mn-lt"/>
              </a:rPr>
              <a:t>Les personnes qui aiment le </a:t>
            </a:r>
            <a:r>
              <a:rPr lang="fr-FR" sz="1200" b="1" kern="1200" dirty="0">
                <a:solidFill>
                  <a:schemeClr val="tx1"/>
                </a:solidFill>
                <a:effectLst/>
                <a:latin typeface="+mn-lt"/>
              </a:rPr>
              <a:t>cinéma </a:t>
            </a:r>
            <a:r>
              <a:rPr lang="fr-FR" sz="1200" kern="1200" dirty="0">
                <a:solidFill>
                  <a:schemeClr val="tx1"/>
                </a:solidFill>
                <a:effectLst/>
                <a:latin typeface="+mn-lt"/>
              </a:rPr>
              <a:t>peuvent créer une application permettant d’évaluer des films et d’en discuter.</a:t>
            </a:r>
            <a:endParaRPr lang="fr-FR" dirty="0">
              <a:effectLst/>
            </a:endParaRPr>
          </a:p>
          <a:p>
            <a:pPr marL="628650" lvl="1" indent="-171450">
              <a:buFont typeface="Arial"/>
              <a:buChar char="•"/>
            </a:pPr>
            <a:r>
              <a:rPr lang="fr-FR" sz="1200" kern="1200" dirty="0">
                <a:solidFill>
                  <a:schemeClr val="tx1"/>
                </a:solidFill>
                <a:effectLst/>
                <a:latin typeface="+mn-lt"/>
              </a:rPr>
              <a:t>Ceux qui aiment les </a:t>
            </a:r>
            <a:r>
              <a:rPr lang="fr-FR" sz="1200" b="1" kern="1200" dirty="0">
                <a:solidFill>
                  <a:schemeClr val="tx1"/>
                </a:solidFill>
                <a:effectLst/>
                <a:latin typeface="+mn-lt"/>
              </a:rPr>
              <a:t>jeux vidéo </a:t>
            </a:r>
            <a:r>
              <a:rPr lang="fr-FR" sz="1200" kern="1200" dirty="0">
                <a:solidFill>
                  <a:schemeClr val="tx1"/>
                </a:solidFill>
                <a:effectLst/>
                <a:latin typeface="+mn-lt"/>
              </a:rPr>
              <a:t>peuvent créer leur propre jeu.</a:t>
            </a:r>
          </a:p>
          <a:p>
            <a:pPr marL="628650" lvl="1" indent="-171450">
              <a:buFont typeface="Arial"/>
              <a:buChar char="•"/>
            </a:pPr>
            <a:r>
              <a:rPr lang="fr-FR" sz="1200" kern="1200" dirty="0">
                <a:solidFill>
                  <a:schemeClr val="tx1"/>
                </a:solidFill>
                <a:effectLst/>
                <a:latin typeface="+mn-lt"/>
              </a:rPr>
              <a:t>Si vous aimez </a:t>
            </a:r>
            <a:r>
              <a:rPr lang="fr-FR" sz="1200" b="1" kern="1200" dirty="0">
                <a:solidFill>
                  <a:schemeClr val="tx1"/>
                </a:solidFill>
                <a:effectLst/>
                <a:latin typeface="+mn-lt"/>
              </a:rPr>
              <a:t>le sport</a:t>
            </a:r>
            <a:r>
              <a:rPr lang="fr-FR" sz="1200" kern="1200" dirty="0">
                <a:solidFill>
                  <a:schemeClr val="tx1"/>
                </a:solidFill>
                <a:effectLst/>
                <a:latin typeface="+mn-lt"/>
              </a:rPr>
              <a:t>, vous pouvez créer une application pour suivre les statistiques de votre équipe préférée. </a:t>
            </a:r>
          </a:p>
          <a:p>
            <a:pPr marL="628650" lvl="1" indent="-171450">
              <a:buFont typeface="Arial"/>
              <a:buChar char="•"/>
            </a:pPr>
            <a:r>
              <a:rPr lang="fr-FR" sz="1200" kern="1200" dirty="0">
                <a:solidFill>
                  <a:schemeClr val="tx1"/>
                </a:solidFill>
                <a:effectLst/>
                <a:latin typeface="+mn-lt"/>
              </a:rPr>
              <a:t>Si vous aimez </a:t>
            </a:r>
            <a:r>
              <a:rPr lang="fr-FR" sz="1200" b="1" kern="1200" dirty="0">
                <a:solidFill>
                  <a:schemeClr val="tx1"/>
                </a:solidFill>
                <a:effectLst/>
                <a:latin typeface="+mn-lt"/>
              </a:rPr>
              <a:t>les dessins animés et les super héros,</a:t>
            </a:r>
            <a:r>
              <a:rPr lang="fr-FR" sz="1200" kern="1200" dirty="0">
                <a:solidFill>
                  <a:schemeClr val="tx1"/>
                </a:solidFill>
                <a:effectLst/>
                <a:latin typeface="+mn-lt"/>
              </a:rPr>
              <a:t> vous pouvez faire un site Web sur vos personnages préférés. </a:t>
            </a:r>
            <a:endParaRPr lang="fr-FR" dirty="0">
              <a:effectLst/>
            </a:endParaRPr>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Insister sur le fait que la programmation est amusante, qu’elle leur permettra de faire beaucoup de choses qu’ils ne pensaient pas pouvoir faire et qu’ils pourront partager et utiliser avec leurs amis.</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13</a:t>
            </a:fld>
            <a:endParaRPr lang="fr-F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Vous êtes prêt à coder ? C’est parti ! Dans l’événement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b="0" u="none" baseline="0" dirty="0"/>
              <a:t> d’aujourd’hui, nous allons utiliser un</a:t>
            </a:r>
            <a:r>
              <a:rPr lang="fr-FR" sz="1200" kern="1200" dirty="0">
                <a:solidFill>
                  <a:schemeClr val="tx1"/>
                </a:solidFill>
                <a:effectLst/>
                <a:latin typeface="+mn-lt"/>
              </a:rPr>
              <a:t> didacticiel qui s’inspire du jeu Minecraft</a:t>
            </a:r>
            <a:r>
              <a:rPr lang="fr-FR" dirty="0"/>
              <a:t> </a:t>
            </a:r>
            <a:r>
              <a:rPr lang="fr-FR" b="0" u="none" baseline="0" dirty="0"/>
              <a:t>! Le </a:t>
            </a:r>
            <a:r>
              <a:rPr lang="fr-FR" sz="1200" kern="1200" dirty="0">
                <a:solidFill>
                  <a:schemeClr val="tx1"/>
                </a:solidFill>
                <a:effectLst/>
                <a:latin typeface="+mn-lt"/>
              </a:rPr>
              <a:t>didacticiel reprend les personnages et les concepts du jeu vidéo Minecraft, mais il ne s’agit pas du jeu lui-même.</a:t>
            </a:r>
            <a:r>
              <a:rPr lang="fr-FR" dirty="0"/>
              <a:t> </a:t>
            </a:r>
            <a:r>
              <a:rPr lang="fr-FR" sz="1200" kern="1200" dirty="0">
                <a:solidFill>
                  <a:schemeClr val="tx1"/>
                </a:solidFill>
                <a:effectLst/>
                <a:latin typeface="+mn-lt"/>
              </a:rPr>
              <a:t>Dans le didacticiel Heure de </a:t>
            </a:r>
            <a:r>
              <a:rPr lang="fr-FR" b="0" u="none" dirty="0" err="1"/>
              <a:t>code</a:t>
            </a:r>
            <a:r>
              <a:rPr lang="fr-FR" b="0" u="none" baseline="30000" dirty="0" err="1"/>
              <a:t>TM</a:t>
            </a:r>
            <a:r>
              <a:rPr lang="fr-FR" sz="1200" kern="1200" dirty="0">
                <a:solidFill>
                  <a:schemeClr val="tx1"/>
                </a:solidFill>
                <a:effectLst/>
                <a:latin typeface="+mn-lt"/>
              </a:rPr>
              <a:t> avec Minecraft, vous allez rencontrer "l’agent" et apprendre à utiliser des techniques de codage comme les boucles, le débogage et les fonctions vous permettant de concevoir vos propres solutions à des puzzles, et observer l’agent exécuter vos commandes. »</a:t>
            </a:r>
            <a:endParaRPr lang="fr-FR" sz="1200" b="0" baseline="0" dirty="0"/>
          </a:p>
          <a:p>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baseline="0" dirty="0"/>
              <a:t>« Aujourd’hui, vous pouvez jouer pendant _____. Si vous êtes bloqué, soyez patient et essayez de résoudre le problème autrement. Ensuite, demandez à un voisin et pour finir, si vous souhaitez que je vous aide, [levez la main, faites un signe,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baseline="0" dirty="0"/>
              <a:t>N’oubliez pas votre casque ! »</a:t>
            </a:r>
            <a:endParaRPr lang="fr-FR" sz="1200" b="0" u="none" dirty="0"/>
          </a:p>
          <a:p>
            <a:endParaRPr lang="fr-FR" b="0" u="none" dirty="0"/>
          </a:p>
          <a:p>
            <a:endParaRPr lang="fr-FR" b="1" u="sng" dirty="0"/>
          </a:p>
          <a:p>
            <a:r>
              <a:rPr lang="fr-FR" b="1" u="sng" dirty="0"/>
              <a:t>OBJECTIF DE LA DIAPOSITIVE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Présenter l’événement</a:t>
            </a:r>
            <a:r>
              <a:rPr lang="fr-FR" b="0" u="none" dirty="0"/>
              <a: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endParaRPr lang="fr-FR" sz="1200" dirty="0">
              <a:solidFill>
                <a:schemeClr val="bg1"/>
              </a:solidFill>
              <a:latin typeface="Segoe UI Light" panose="020B0502040204020203" pitchFamily="34" charset="0"/>
            </a:endParaRPr>
          </a:p>
          <a:p>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a:defRPr/>
            </a:pPr>
            <a:r>
              <a:rPr lang="fr-FR" b="0" dirty="0"/>
              <a:t>Il existe plusieurs didacticiels Minecraft. Commencez par celui de cette année et utilisez les autres, si les participants terminent en avance. Chaque didacticiel présente différents concepts. C’est donc une excellente idée de tous les étudier.</a:t>
            </a:r>
            <a:r>
              <a:rPr lang="fr-FR" dirty="0"/>
              <a:t> </a:t>
            </a:r>
            <a:endParaRPr lang="fr-FR" b="0" dirty="0"/>
          </a:p>
          <a:p>
            <a:endParaRPr lang="fr-FR" sz="1200" b="1" u="sng" kern="1200" baseline="0" dirty="0">
              <a:solidFill>
                <a:schemeClr val="tx1"/>
              </a:solidFill>
              <a:effectLst/>
              <a:latin typeface="+mn-lt"/>
              <a:ea typeface="+mn-ea"/>
              <a:cs typeface="+mn-cs"/>
            </a:endParaRPr>
          </a:p>
          <a:p>
            <a:r>
              <a:rPr lang="fr-FR" sz="1200" kern="1200" dirty="0">
                <a:solidFill>
                  <a:schemeClr val="tx1"/>
                </a:solidFill>
                <a:effectLst/>
                <a:latin typeface="+mn-lt"/>
              </a:rPr>
              <a:t>S’il n’y a pas suffisamment d’ordinateurs pour chacun des participants, faites-les travailler par deux à tour de rôle pour chaque étape afin que chaque participant ait l’occasion d’être actif et d’observer. Il est préférable que les participants travaillent seuls sur les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Après un quart d’heure, félicitez le groupe pour les progrès réalisés et le code rédigé.</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dirty="0">
                <a:solidFill>
                  <a:schemeClr val="tx1"/>
                </a:solidFill>
                <a:effectLst/>
                <a:latin typeface="+mn-lt"/>
              </a:rPr>
              <a:t>Invitez les participants qui ont terminé le didacticiel, et dont le niveau est plus avancé, à parcourir le didacticiel en utilisant le </a:t>
            </a:r>
            <a:r>
              <a:rPr lang="fr-FR" sz="1200" b="1" u="none" kern="1200" dirty="0">
                <a:solidFill>
                  <a:schemeClr val="tx1"/>
                </a:solidFill>
                <a:effectLst/>
                <a:latin typeface="+mn-lt"/>
              </a:rPr>
              <a:t>Diamond Path</a:t>
            </a:r>
            <a:r>
              <a:rPr lang="fr-FR" sz="1200" b="0" u="none" kern="1200" dirty="0">
                <a:solidFill>
                  <a:schemeClr val="tx1"/>
                </a:solidFill>
                <a:effectLst/>
                <a:latin typeface="+mn-lt"/>
              </a:rPr>
              <a:t> qui propose d’autres exercices de codage difficiles qu’ils doivent finaliser pour pouvoir récupérer le diamant correspondant au niveau.</a:t>
            </a: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r>
              <a:rPr lang="fr-F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fr-FR"/>
          </a:p>
        </p:txBody>
      </p:sp>
    </p:spTree>
    <p:extLst>
      <p:ext uri="{BB962C8B-B14F-4D97-AF65-F5344CB8AC3E}">
        <p14:creationId xmlns:p14="http://schemas.microsoft.com/office/powerpoint/2010/main" val="2676454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u="sng" dirty="0"/>
              <a:t>EXEMPLE DE SCRIPT :</a:t>
            </a:r>
          </a:p>
          <a:p>
            <a:endParaRPr lang="fr-FR" sz="1200" b="0" u="none" dirty="0"/>
          </a:p>
          <a:p>
            <a:r>
              <a:rPr lang="fr-FR" dirty="0"/>
              <a:t>« Accédez maintenant à</a:t>
            </a:r>
            <a:r>
              <a:rPr lang="fr-FR" b="0" u="none" dirty="0"/>
              <a:t> </a:t>
            </a:r>
            <a:r>
              <a:rPr lang="fr-FR" sz="1200" b="0" u="none" dirty="0">
                <a:solidFill>
                  <a:schemeClr val="bg1"/>
                </a:solidFill>
                <a:latin typeface="Segoe Pro Light" charset="0"/>
              </a:rPr>
              <a:t>code.org</a:t>
            </a:r>
            <a:r>
              <a:rPr lang="fr-FR" sz="1200" dirty="0">
                <a:solidFill>
                  <a:schemeClr val="bg1"/>
                </a:solidFill>
                <a:latin typeface="Segoe Pro Light" charset="0"/>
              </a:rPr>
              <a:t>/Minecraft</a:t>
            </a:r>
            <a:r>
              <a:rPr lang="fr-FR" dirty="0"/>
              <a:t> pour trouver le didacticiel </a:t>
            </a:r>
            <a:r>
              <a:rPr lang="fr-FR" b="0" u="none" baseline="0" dirty="0"/>
              <a:t>« </a:t>
            </a:r>
            <a:r>
              <a:rPr lang="fr-FR" sz="1200" kern="1200" dirty="0">
                <a:solidFill>
                  <a:schemeClr val="tx1"/>
                </a:solidFill>
                <a:effectLst/>
                <a:latin typeface="+mn-lt"/>
              </a:rPr>
              <a:t>Heure de </a:t>
            </a:r>
            <a:r>
              <a:rPr lang="fr-FR" b="0" u="none" dirty="0" err="1"/>
              <a:t>code</a:t>
            </a:r>
            <a:r>
              <a:rPr lang="fr-FR" b="0" u="none" baseline="30000" dirty="0" err="1"/>
              <a:t>TM</a:t>
            </a:r>
            <a:r>
              <a:rPr lang="fr-FR" sz="1200" kern="1200" dirty="0">
                <a:solidFill>
                  <a:schemeClr val="tx1"/>
                </a:solidFill>
                <a:effectLst/>
                <a:latin typeface="+mn-lt"/>
              </a:rPr>
              <a:t> avec Minecraft </a:t>
            </a:r>
            <a:r>
              <a:rPr lang="fr-FR" sz="1200" kern="1200" dirty="0" err="1">
                <a:solidFill>
                  <a:schemeClr val="tx1"/>
                </a:solidFill>
                <a:effectLst/>
                <a:latin typeface="+mn-lt"/>
              </a:rPr>
              <a:t>Hero’s</a:t>
            </a:r>
            <a:r>
              <a:rPr lang="fr-FR" sz="1200" kern="1200" dirty="0">
                <a:solidFill>
                  <a:schemeClr val="tx1"/>
                </a:solidFill>
                <a:effectLst/>
                <a:latin typeface="+mn-lt"/>
              </a:rPr>
              <a:t> Journey » </a:t>
            </a:r>
            <a:r>
              <a:rPr lang="fr-FR" dirty="0"/>
              <a:t>et vous pouvez COMMENCER</a:t>
            </a:r>
            <a:r>
              <a:rPr lang="fr-FR" b="0" u="none" baseline="0" dirty="0"/>
              <a:t> !  »</a:t>
            </a:r>
            <a:endParaRPr lang="fr-FR" b="1" u="sng" dirty="0"/>
          </a:p>
          <a:p>
            <a:endParaRPr lang="fr-FR" sz="1200" b="1" u="sng" dirty="0"/>
          </a:p>
          <a:p>
            <a:r>
              <a:rPr lang="fr-FR" sz="1200" b="1" u="sng" dirty="0"/>
              <a:t>OBJECTIF DE LA DIAPOSITIVE :</a:t>
            </a:r>
          </a:p>
          <a:p>
            <a:endParaRPr lang="fr-FR" sz="1200" b="1" dirty="0"/>
          </a:p>
          <a:p>
            <a:r>
              <a:rPr lang="fr-FR" sz="1200" b="0" dirty="0"/>
              <a:t>Donner aux participants le temps d’accéder au didacticiel.</a:t>
            </a:r>
          </a:p>
          <a:p>
            <a:endParaRPr lang="fr-F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marL="628650" lvl="1" indent="-171450">
              <a:buFont typeface="Arial" panose="020B0604020202020204" pitchFamily="34" charset="0"/>
              <a:buChar char="•"/>
            </a:pPr>
            <a:r>
              <a:rPr lang="fr-FR" sz="1200" b="0" dirty="0"/>
              <a:t>Gardez cette diapositive à l’écran pendant le didacticiel, et ne passez à la suivante que lorsque votre groupe est proche de la fin de son didacticiel.</a:t>
            </a:r>
          </a:p>
          <a:p>
            <a:pPr marL="628650" lvl="1" indent="-171450">
              <a:buFont typeface="Arial" panose="020B0604020202020204" pitchFamily="34" charset="0"/>
              <a:buChar char="•"/>
            </a:pPr>
            <a:r>
              <a:rPr lang="fr-FR" sz="1200" b="0" dirty="0"/>
              <a:t>Si les participants s’inscrivent au didacticiel, leur progression sera enregistrée sur les niveaux ce qui leur permettra d’y revenir s’ils ne terminent pas. </a:t>
            </a:r>
          </a:p>
          <a:p>
            <a:pPr marL="628650" lvl="1" indent="-171450">
              <a:buFont typeface="Arial" panose="020B0604020202020204" pitchFamily="34" charset="0"/>
              <a:buChar char="•"/>
            </a:pPr>
            <a:r>
              <a:rPr lang="fr-FR" sz="1200" b="0" dirty="0"/>
              <a:t>Étant donné que les élèves devront juste laisser parler leur créativité, vous devez être conscient des risques que comporte l’exposition des enfants face au contenu généré par les utilisateurs.</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 VOTRE TEMPS EST LIMITÉ :</a:t>
            </a:r>
          </a:p>
          <a:p>
            <a:pPr marL="628650" lvl="1" indent="-171450">
              <a:buFont typeface="Arial" panose="020B0604020202020204" pitchFamily="34" charset="0"/>
              <a:buChar char="•"/>
            </a:pPr>
            <a:r>
              <a:rPr lang="fr-FR" sz="1200" b="0" dirty="0"/>
              <a:t>Effectuez autant de puzzles que vous pouvez. Les plus technophiles de vos jeunes élèves auront besoin de 50 à 60 minutes pour tous les réaliser.</a:t>
            </a:r>
          </a:p>
          <a:p>
            <a:pPr marL="628650" lvl="1" indent="-171450">
              <a:buFont typeface="Arial" panose="020B0604020202020204" pitchFamily="34" charset="0"/>
              <a:buChar char="•"/>
            </a:pPr>
            <a:r>
              <a:rPr lang="fr-FR" sz="1200" b="0" dirty="0"/>
              <a:t>Félicitez les élèves pour leurs réalisations et indiquez-leur qu’ils peuvent continuer à développer chez eux.</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S’IL VOUS RESTE DU TEMPS :</a:t>
            </a:r>
          </a:p>
          <a:p>
            <a:pPr marL="628650" lvl="1" indent="-171450">
              <a:buFont typeface="Arial" panose="020B0604020202020204" pitchFamily="34" charset="0"/>
              <a:buChar char="•"/>
            </a:pPr>
            <a:r>
              <a:rPr lang="fr-FR" sz="1200" b="0" dirty="0"/>
              <a:t>Indiquez aux élèves de continuer à créer sur le dernier puzzle pour profiter d’heures de jeu supplémentaires. </a:t>
            </a:r>
          </a:p>
          <a:p>
            <a:pPr marL="628650" lvl="1" indent="-171450">
              <a:buFont typeface="Arial" panose="020B0604020202020204" pitchFamily="34" charset="0"/>
              <a:buChar char="•"/>
            </a:pPr>
            <a:r>
              <a:rPr lang="fr-FR" sz="1200" b="0" dirty="0"/>
              <a:t>Demandez aux participants de refaire chacun des puzzles en s’y prenant différemment. Cela renforce le plaisir et l’intérêt de répéter et d’expérimenter.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u="none" kern="1200" dirty="0">
                <a:solidFill>
                  <a:schemeClr val="tx1"/>
                </a:solidFill>
                <a:effectLst/>
                <a:latin typeface="+mn-lt"/>
              </a:rPr>
              <a:t>Demandez aux étudiants d’explorer « Heure de </a:t>
            </a:r>
            <a:r>
              <a:rPr lang="fr-FR" b="0" u="none" dirty="0" err="1"/>
              <a:t>code</a:t>
            </a:r>
            <a:r>
              <a:rPr lang="fr-FR" b="0" u="none" baseline="30000" dirty="0" err="1"/>
              <a:t>TM</a:t>
            </a:r>
            <a:r>
              <a:rPr lang="fr-FR" sz="1200" b="0" u="none" kern="1200" dirty="0">
                <a:solidFill>
                  <a:schemeClr val="tx1"/>
                </a:solidFill>
                <a:effectLst/>
                <a:latin typeface="+mn-lt"/>
              </a:rPr>
              <a:t> avec Minecraft Adventurer » et/ou « Heure de </a:t>
            </a:r>
            <a:r>
              <a:rPr lang="fr-FR" b="0" u="none" dirty="0" err="1"/>
              <a:t>code</a:t>
            </a:r>
            <a:r>
              <a:rPr lang="fr-FR" b="0" u="none" baseline="30000" dirty="0" err="1"/>
              <a:t>TM</a:t>
            </a:r>
            <a:r>
              <a:rPr lang="fr-FR" sz="1200" b="0" u="none" kern="1200" dirty="0">
                <a:solidFill>
                  <a:schemeClr val="tx1"/>
                </a:solidFill>
                <a:effectLst/>
                <a:latin typeface="+mn-lt"/>
              </a:rPr>
              <a:t> avec Minecraft Designer ».</a:t>
            </a:r>
            <a:endParaRPr lang="fr-FR" sz="1200" b="0" dirty="0"/>
          </a:p>
          <a:p>
            <a:pPr marL="628650" lvl="1" indent="-171450">
              <a:buFont typeface="Arial" panose="020B0604020202020204" pitchFamily="34" charset="0"/>
              <a:buChar char="•"/>
            </a:pPr>
            <a:endParaRPr lang="fr-FR" sz="1200" b="0" dirty="0"/>
          </a:p>
          <a:p>
            <a:endParaRPr lang="fr-FR" sz="1200"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fr-FR"/>
          </a:p>
        </p:txBody>
      </p:sp>
    </p:spTree>
    <p:extLst>
      <p:ext uri="{BB962C8B-B14F-4D97-AF65-F5344CB8AC3E}">
        <p14:creationId xmlns:p14="http://schemas.microsoft.com/office/powerpoint/2010/main" val="86266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Tout se passe bien ? Il vous reste cinq minutes pour terminer ! </a:t>
            </a:r>
          </a:p>
          <a:p>
            <a:r>
              <a:rPr lang="fr-FR" b="0" u="none" dirty="0"/>
              <a:t>[si les participants ont accès à un ordinateur et à Internet, ajoutez] Et n’oubliez pas que vous pouvez continuer à apprendre à coder plus tard avec Minecraft.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Alerter les participants que le temps est</a:t>
            </a:r>
            <a:r>
              <a:rPr lang="fr-FR" dirty="0"/>
              <a:t> </a:t>
            </a:r>
            <a:r>
              <a:rPr lang="fr-FR" b="0" u="none" dirty="0"/>
              <a:t>presque</a:t>
            </a:r>
            <a:r>
              <a:rPr lang="fr-FR" dirty="0"/>
              <a:t> </a:t>
            </a:r>
            <a:r>
              <a:rPr lang="fr-FR" b="0" u="none" dirty="0"/>
              <a:t>écoulé et que le didacticiel</a:t>
            </a:r>
            <a:r>
              <a:rPr lang="fr-FR" dirty="0"/>
              <a:t> </a:t>
            </a:r>
            <a:r>
              <a:rPr lang="fr-FR" b="0" u="none" dirty="0"/>
              <a:t>touche à sa fin.</a:t>
            </a:r>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fr-FR"/>
          </a:p>
        </p:txBody>
      </p:sp>
    </p:spTree>
    <p:extLst>
      <p:ext uri="{BB962C8B-B14F-4D97-AF65-F5344CB8AC3E}">
        <p14:creationId xmlns:p14="http://schemas.microsoft.com/office/powerpoint/2010/main" val="118400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baseline="0" dirty="0"/>
              <a:t>« Pour en revenir à notre conversation. Qu’est-ce que vous pensez maintenant du codage ? Est-ce que vous avez changé d’avis ? »</a:t>
            </a:r>
          </a:p>
          <a:p>
            <a:pPr marL="628650" lvl="1" indent="-171450">
              <a:buFont typeface="Arial"/>
              <a:buChar char="•"/>
            </a:pPr>
            <a:r>
              <a:rPr lang="fr-FR" dirty="0"/>
              <a:t>Si votre famille ou un ami vous demande « Qu’est-ce que le code ? », qu’est-ce que vous répondez ?</a:t>
            </a:r>
          </a:p>
          <a:p>
            <a:pPr marL="628650" lvl="1" indent="-171450">
              <a:buFont typeface="Arial"/>
              <a:buChar char="•"/>
            </a:pPr>
            <a:r>
              <a:rPr lang="fr-FR" dirty="0"/>
              <a:t>Qu’est-ce que vous avez appris ?</a:t>
            </a:r>
          </a:p>
          <a:p>
            <a:pPr marL="628650" lvl="1" indent="-171450">
              <a:buFont typeface="Arial"/>
              <a:buChar char="•"/>
            </a:pPr>
            <a:r>
              <a:rPr lang="fr-FR" dirty="0"/>
              <a:t>Quels sont les aspects du codage qui vous ont semblé les plus difficiles ? Qu’est-ce que vous avez fait quand vous n’avez pas pu avancer dans l’activité ? Pourquoi est-ce que ce point est important ? [stimule la persévérance]</a:t>
            </a:r>
          </a:p>
          <a:p>
            <a:pPr marL="628650" lvl="1" indent="-171450">
              <a:buFont typeface="Arial"/>
              <a:buChar char="•"/>
            </a:pPr>
            <a:r>
              <a:rPr lang="fr-FR" dirty="0"/>
              <a:t>En quoi le codage est-il une activité créative ? [liez le codage avec une autre activité créative, à savoir le chant, la danse ou la construction, par exemple.]</a:t>
            </a:r>
          </a:p>
          <a:p>
            <a:pPr marL="628650" lvl="1" indent="-171450">
              <a:buFont typeface="Arial"/>
              <a:buChar char="•"/>
            </a:pPr>
            <a:r>
              <a:rPr lang="fr-FR" dirty="0"/>
              <a:t>Qui peut coder ? [essayez de dépasser les mythes selon lesquels le codage est pour les garçons qui sont bons en maths, et autres.]</a:t>
            </a:r>
          </a:p>
          <a:p>
            <a:pPr marL="628650" lvl="1" indent="-171450">
              <a:buFont typeface="Arial"/>
              <a:buChar char="•"/>
            </a:pPr>
            <a:r>
              <a:rPr lang="fr-FR" dirty="0"/>
              <a:t>Citez-moi quelques exemples de ce que vous pourriez faire avec du code ?</a:t>
            </a:r>
            <a:endParaRPr lang="fr-FR" b="0" u="none" dirty="0"/>
          </a:p>
          <a:p>
            <a:endParaRPr lang="fr-FR" b="1" u="sng" dirty="0"/>
          </a:p>
          <a:p>
            <a:r>
              <a:rPr lang="fr-FR" b="1" u="sng" dirty="0"/>
              <a:t>OBJECTIF DE LA DIAPOSITIVE :</a:t>
            </a:r>
          </a:p>
          <a:p>
            <a:endParaRPr lang="fr-FR" b="1" dirty="0"/>
          </a:p>
          <a:p>
            <a:r>
              <a:rPr lang="fr-FR" b="0" dirty="0"/>
              <a:t>Revenir sur la première question et voir comment l’opinion des enfants sur le codage a changé. </a:t>
            </a:r>
            <a:r>
              <a:rPr lang="fr-FR" b="0" kern="1200" baseline="0" dirty="0">
                <a:effectLst/>
                <a:latin typeface="+mn-lt"/>
              </a:rPr>
              <a:t>C</a:t>
            </a:r>
            <a:r>
              <a:rPr lang="fr-FR" kern="1200" dirty="0">
                <a:effectLst/>
                <a:latin typeface="+mn-lt"/>
              </a:rPr>
              <a:t>ette question générale</a:t>
            </a:r>
            <a:r>
              <a:rPr lang="fr-FR" dirty="0"/>
              <a:t> permet </a:t>
            </a:r>
            <a:r>
              <a:rPr lang="fr-FR" kern="1200" dirty="0">
                <a:effectLst/>
                <a:latin typeface="+mn-lt"/>
              </a:rPr>
              <a:t>aux étudiants d’obtenir la confirmation que ce qu’ils ont appris et les exercices effectués durant cette session sont corrects. Cela confirme que leurs déductions sont correctes et les aide à assimiler les connaissances acquises.</a:t>
            </a:r>
            <a:r>
              <a:rPr lang="fr-FR" dirty="0"/>
              <a:t> </a:t>
            </a:r>
            <a:endParaRPr lang="fr-FR" b="0"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17</a:t>
            </a:fld>
            <a:endParaRPr lang="fr-F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fr-FR" sz="1200" b="1" i="0" u="sng" strike="noStrike" kern="1200" cap="none" dirty="0">
                <a:solidFill>
                  <a:schemeClr val="dk1"/>
                </a:solidFill>
                <a:effectLst/>
                <a:latin typeface="Calibri"/>
                <a:sym typeface="Calibri"/>
              </a:rPr>
              <a:t>OBJECTIF DE LA DIAPOSITIVE :</a:t>
            </a:r>
            <a:r>
              <a:rPr lang="fr-FR" dirty="0"/>
              <a:t> </a:t>
            </a:r>
            <a:r>
              <a:rPr lang="fr-FR" sz="1200" b="0" i="0" u="none" strike="noStrike" kern="1200" cap="none" dirty="0">
                <a:solidFill>
                  <a:schemeClr val="dk1"/>
                </a:solidFill>
                <a:effectLst/>
                <a:latin typeface="Calibri"/>
                <a:sym typeface="Calibri"/>
              </a:rPr>
              <a:t>terminer l’atelier sur une note positive.</a:t>
            </a:r>
            <a:endParaRPr lang="fr-FR" b="0" dirty="0">
              <a:effectLst/>
            </a:endParaRPr>
          </a:p>
          <a:p>
            <a:br>
              <a:rPr dirty="0"/>
            </a:br>
            <a:r>
              <a:rPr lang="fr-FR" sz="1200" b="1" i="0" u="sng" strike="noStrike" kern="1200" cap="none" dirty="0">
                <a:solidFill>
                  <a:schemeClr val="dk1"/>
                </a:solidFill>
                <a:effectLst/>
                <a:latin typeface="Calibri"/>
                <a:sym typeface="Calibri"/>
              </a:rPr>
              <a:t>EXEMPLE DE SCRIPT :</a:t>
            </a:r>
            <a:r>
              <a:rPr lang="fr-FR" dirty="0"/>
              <a:t> « Félicitations </a:t>
            </a:r>
            <a:r>
              <a:rPr lang="fr-FR" b="0" u="none" dirty="0"/>
              <a:t>! </a:t>
            </a:r>
            <a:r>
              <a:rPr lang="fr-FR" dirty="0"/>
              <a:t>Vous avez terminé l’événement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sz="1200" dirty="0">
                <a:solidFill>
                  <a:schemeClr val="bg1"/>
                </a:solidFill>
                <a:latin typeface="Segoe UI Light" panose="020B0502040204020203" pitchFamily="34" charset="0"/>
              </a:rPr>
              <a:t> </a:t>
            </a:r>
            <a:r>
              <a:rPr lang="fr-FR" dirty="0"/>
              <a:t>de cette année</a:t>
            </a:r>
            <a:r>
              <a:rPr lang="fr-FR" sz="1200" dirty="0">
                <a:solidFill>
                  <a:schemeClr val="bg1"/>
                </a:solidFill>
                <a:latin typeface="Segoe UI Light" panose="020B0502040204020203" pitchFamily="34" charset="0"/>
              </a:rPr>
              <a:t> </a:t>
            </a:r>
            <a:r>
              <a:rPr lang="fr-FR" sz="1200" b="0" u="none" baseline="0" dirty="0">
                <a:solidFill>
                  <a:schemeClr val="bg1"/>
                </a:solidFill>
                <a:latin typeface="Segoe UI Light" panose="020B0502040204020203" pitchFamily="34" charset="0"/>
              </a:rPr>
              <a:t>! »</a:t>
            </a:r>
            <a:endParaRPr lang="fr-FR" b="0" u="none" baseline="0" dirty="0"/>
          </a:p>
          <a:p>
            <a:br>
              <a:rPr lang="en-US" b="0" dirty="0">
                <a:effectLst/>
              </a:rPr>
            </a:br>
            <a:endParaRPr lang="fr-FR"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7442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Maintenant que vous êtes sur le point de devenir un expert en codage, voici quelques liens gratuits à consulter ! Assurez-vous de bien conserver ces liens et de continuer à coder ! »</a:t>
            </a:r>
          </a:p>
          <a:p>
            <a:endParaRPr lang="fr-FR" b="1" u="sng" dirty="0"/>
          </a:p>
          <a:p>
            <a:r>
              <a:rPr lang="fr-FR" b="1" u="sng" dirty="0"/>
              <a:t>OBJECTIF DE LA DIAPOSITIVE :</a:t>
            </a:r>
          </a:p>
          <a:p>
            <a:endParaRPr lang="fr-FR" b="1" u="sng" dirty="0"/>
          </a:p>
          <a:p>
            <a:r>
              <a:rPr lang="fr-FR" b="0" u="none" dirty="0"/>
              <a:t>Encourager les jeunes à continuer leur apprentissage de la programmation.</a:t>
            </a:r>
          </a:p>
          <a:p>
            <a:endParaRPr lang="fr-FR" b="0" u="none" baseline="0" dirty="0"/>
          </a:p>
          <a:p>
            <a:r>
              <a:rPr lang="fr-FR" b="1" u="sng" baseline="0" dirty="0"/>
              <a:t>REMARQUE À L’ANIMATEUR :</a:t>
            </a:r>
          </a:p>
          <a:p>
            <a:r>
              <a:rPr lang="fr-FR" sz="1200" kern="1200" dirty="0">
                <a:solidFill>
                  <a:schemeClr val="tx1"/>
                </a:solidFill>
                <a:effectLst/>
                <a:latin typeface="+mn-lt"/>
              </a:rPr>
              <a:t>Les participants peuvent accéder à leurs </a:t>
            </a:r>
            <a:r>
              <a:rPr lang="fr-FR" sz="1200" b="1" kern="1200" dirty="0">
                <a:solidFill>
                  <a:schemeClr val="tx1"/>
                </a:solidFill>
                <a:effectLst/>
                <a:latin typeface="+mn-lt"/>
              </a:rPr>
              <a:t>certificats Heure de </a:t>
            </a:r>
            <a:r>
              <a:rPr lang="fr-FR" sz="1200" b="1" kern="1200" dirty="0" err="1">
                <a:solidFill>
                  <a:schemeClr val="tx1"/>
                </a:solidFill>
                <a:effectLst/>
                <a:latin typeface="+mn-lt"/>
              </a:rPr>
              <a:t>code</a:t>
            </a:r>
            <a:r>
              <a:rPr lang="fr-FR" sz="1200" b="1" kern="1200" baseline="30000" dirty="0" err="1">
                <a:solidFill>
                  <a:schemeClr val="tx1"/>
                </a:solidFill>
                <a:effectLst/>
                <a:latin typeface="+mn-lt"/>
              </a:rPr>
              <a:t>TM</a:t>
            </a:r>
            <a:r>
              <a:rPr lang="fr-FR" sz="1200" b="1" kern="1200" dirty="0">
                <a:solidFill>
                  <a:schemeClr val="tx1"/>
                </a:solidFill>
                <a:effectLst/>
                <a:latin typeface="+mn-lt"/>
              </a:rPr>
              <a:t> </a:t>
            </a:r>
            <a:r>
              <a:rPr lang="fr-FR" sz="1200" kern="1200" dirty="0">
                <a:solidFill>
                  <a:schemeClr val="tx1"/>
                </a:solidFill>
                <a:effectLst/>
                <a:latin typeface="+mn-lt"/>
              </a:rPr>
              <a:t>à tout moment sur code.org après avoir commencé le didacticiel Heure de </a:t>
            </a:r>
            <a:r>
              <a:rPr lang="fr-FR" b="0" u="none" dirty="0" err="1"/>
              <a:t>code</a:t>
            </a:r>
            <a:r>
              <a:rPr lang="fr-FR" b="0" u="none" baseline="30000" dirty="0" err="1"/>
              <a:t>TM</a:t>
            </a:r>
            <a:r>
              <a:rPr lang="fr-FR" sz="1200" kern="1200" dirty="0">
                <a:solidFill>
                  <a:schemeClr val="tx1"/>
                </a:solidFill>
                <a:effectLst/>
                <a:latin typeface="+mn-lt"/>
              </a:rPr>
              <a:t> et après l’événement Heure de code</a:t>
            </a:r>
            <a:r>
              <a:rPr lang="fr-FR" sz="1200" kern="1200" baseline="30000" dirty="0">
                <a:solidFill>
                  <a:schemeClr val="tx1"/>
                </a:solidFill>
                <a:effectLst/>
                <a:latin typeface="+mn-lt"/>
              </a:rPr>
              <a:t>TM</a:t>
            </a:r>
            <a:r>
              <a:rPr lang="fr-FR" sz="1200" kern="1200" dirty="0">
                <a:solidFill>
                  <a:schemeClr val="tx1"/>
                </a:solidFill>
                <a:effectLst/>
                <a:latin typeface="+mn-lt"/>
              </a:rPr>
              <a:t>.</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Modifiez le contenu de la diapositive sur les ressources supplémentaires pour l’adapter à l’audience :</a:t>
            </a:r>
          </a:p>
          <a:p>
            <a:endParaRPr lang="fr-FR" sz="1200" b="1" u="none" kern="1200" dirty="0">
              <a:solidFill>
                <a:schemeClr val="tx1"/>
              </a:solidFill>
              <a:effectLst/>
              <a:latin typeface="+mn-lt"/>
              <a:ea typeface="+mn-ea"/>
              <a:cs typeface="+mn-cs"/>
            </a:endParaRPr>
          </a:p>
          <a:p>
            <a:r>
              <a:rPr lang="fr-FR" sz="1200" b="1" u="none" kern="1200" dirty="0">
                <a:solidFill>
                  <a:schemeClr val="tx1"/>
                </a:solidFill>
                <a:effectLst/>
                <a:latin typeface="+mn-lt"/>
              </a:rPr>
              <a:t>Les participants peuvent télécharger leur code sur Minecraft: Education Edition et/ou Minecraft sur Windows 10, si cette version est disponible.</a:t>
            </a:r>
          </a:p>
          <a:p>
            <a:r>
              <a:rPr lang="fr-FR" sz="1200" b="0" u="none" kern="1200" dirty="0">
                <a:solidFill>
                  <a:schemeClr val="tx1"/>
                </a:solidFill>
                <a:effectLst/>
                <a:latin typeface="+mn-lt"/>
              </a:rPr>
              <a:t>Les participants peuvent utiliser Code Studio pour importer leur code dans le jeu et le voir s’animer !</a:t>
            </a:r>
          </a:p>
          <a:p>
            <a:endParaRPr lang="fr-F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Explorer Minecraft: Education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Minecraft: Education Edition est destiné aux écoles et propose des outils de gestion pour la classe, des plans de cours, et bien plus. Pour plus d’informations, consultez </a:t>
            </a:r>
            <a:r>
              <a:rPr lang="fr-FR" sz="1200" u="sng" kern="1200" dirty="0">
                <a:solidFill>
                  <a:schemeClr val="tx1"/>
                </a:solidFill>
                <a:effectLst/>
                <a:latin typeface="+mn-lt"/>
                <a:hlinkClick r:id="rId3"/>
              </a:rPr>
              <a:t>https://education.minecraft.net</a:t>
            </a:r>
            <a:r>
              <a:rPr lang="fr-FR" sz="1200" kern="1200" dirty="0">
                <a:solidFill>
                  <a:schemeClr val="tx1"/>
                </a:solidFill>
                <a:effectLst/>
                <a:latin typeface="+mn-lt"/>
              </a:rPr>
              <a:t>.</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Explorez différents moyens de développer des compétences numériques, pour comprendre le fonctionnement des ordinateurs et les utiliser, au sein de votre communauté</a:t>
            </a:r>
            <a:br>
              <a:rPr dirty="0"/>
            </a:br>
            <a:r>
              <a:rPr lang="fr-FR" sz="1200" kern="1200" dirty="0">
                <a:solidFill>
                  <a:schemeClr val="tx1"/>
                </a:solidFill>
                <a:effectLst/>
                <a:latin typeface="+mn-lt"/>
              </a:rPr>
              <a:t>https://Microsoft.com/digitalskills </a:t>
            </a:r>
            <a:endParaRPr lang="fr-FR" b="0" dirty="0"/>
          </a:p>
          <a:p>
            <a:endParaRPr lang="fr-FR" b="0" dirty="0"/>
          </a:p>
          <a:p>
            <a:r>
              <a:rPr lang="fr-FR" sz="1200" b="1" kern="1200" dirty="0">
                <a:solidFill>
                  <a:schemeClr val="tx1"/>
                </a:solidFill>
                <a:effectLst/>
                <a:latin typeface="+mn-lt"/>
              </a:rPr>
              <a:t>Code.org (</a:t>
            </a:r>
            <a:r>
              <a:rPr lang="fr-FR" sz="1200" b="1" kern="1200" dirty="0">
                <a:solidFill>
                  <a:schemeClr val="tx1"/>
                </a:solidFill>
                <a:effectLst/>
                <a:latin typeface="+mn-lt"/>
                <a:hlinkClick r:id="rId4"/>
              </a:rPr>
              <a:t>https://code.org/educate</a:t>
            </a:r>
            <a:r>
              <a:rPr lang="fr-FR" sz="1200" b="1" kern="1200" dirty="0">
                <a:solidFill>
                  <a:schemeClr val="tx1"/>
                </a:solidFill>
                <a:effectLst/>
                <a:latin typeface="+mn-lt"/>
              </a:rPr>
              <a:t>)</a:t>
            </a:r>
            <a:r>
              <a:rPr lang="fr-FR" b="0" dirty="0"/>
              <a:t> Allez plus loin que « Une Heure de code™ » avec les outils de Code.org pour les enseignants. Aucune expérience préalable n’est requise pour enseigner l’informatique dans votre classe. Code.org offre un programme d’étude, des plans de cours, des contenus de qualité professionnelle et une foule d’outils formidables pour tous niveaux — tout ce dont vous avez besoin, gratuitement. Accédez à </a:t>
            </a:r>
            <a:r>
              <a:rPr lang="fr-FR" sz="1200" kern="1200" dirty="0">
                <a:solidFill>
                  <a:schemeClr val="tx1"/>
                </a:solidFill>
                <a:effectLst/>
                <a:latin typeface="+mn-lt"/>
                <a:hlinkClick r:id="rId5"/>
              </a:rPr>
              <a:t>code.org/educate</a:t>
            </a:r>
            <a:r>
              <a:rPr lang="fr-FR" b="0" dirty="0"/>
              <a:t> et choisissez votre niveau pour vous lancer !</a:t>
            </a:r>
          </a:p>
          <a:p>
            <a:endParaRPr lang="fr-FR" b="0" dirty="0"/>
          </a:p>
          <a:p>
            <a:r>
              <a:rPr lang="fr-FR" sz="1200" b="1" kern="1200" dirty="0">
                <a:solidFill>
                  <a:schemeClr val="tx1"/>
                </a:solidFill>
                <a:effectLst/>
                <a:latin typeface="+mn-lt"/>
              </a:rPr>
              <a:t>Code Studio (</a:t>
            </a:r>
            <a:r>
              <a:rPr lang="fr-FR" sz="1200" b="1" kern="1200" dirty="0">
                <a:solidFill>
                  <a:schemeClr val="tx1"/>
                </a:solidFill>
                <a:effectLst/>
                <a:latin typeface="+mn-lt"/>
                <a:hlinkClick r:id="rId6"/>
              </a:rPr>
              <a:t>https://studio.code.org</a:t>
            </a:r>
            <a:r>
              <a:rPr lang="fr-FR" sz="1200" b="1" kern="1200" dirty="0">
                <a:solidFill>
                  <a:schemeClr val="tx1"/>
                </a:solidFill>
                <a:effectLst/>
                <a:latin typeface="+mn-lt"/>
              </a:rPr>
              <a:t>)</a:t>
            </a:r>
            <a:r>
              <a:rPr lang="fr-FR" b="0" dirty="0"/>
              <a:t> Vous êtes-vous amusé pendant « Une Heure de code™ »? Le monde de l’informatique réserve encore bien des surprises ! Code Studio contient des puzzles, des jeux et des cours pour tous les âges. Apprenez à créer vos jeux et applications, et à les partager avec vos amis. Accédez à </a:t>
            </a:r>
            <a:r>
              <a:rPr lang="fr-FR" sz="1200" kern="1200" dirty="0">
                <a:solidFill>
                  <a:schemeClr val="tx1"/>
                </a:solidFill>
                <a:effectLst/>
                <a:latin typeface="+mn-lt"/>
                <a:hlinkClick r:id="rId7"/>
              </a:rPr>
              <a:t>studio.code.org</a:t>
            </a:r>
            <a:r>
              <a:rPr lang="fr-FR" b="0" dirty="0"/>
              <a:t> et commencez dès aujourd’hui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19</a:t>
            </a:fld>
            <a:endParaRPr lang="fr-F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Bienvenue !</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Présentez-vous à la classe, expliquez qui vous êtes, ce que vous faites et si vous travaillez dans le secteur de l’informatique, dites-leur ce qui vous plaît dans « Une Heure de code™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Dans un premier temps, nous allons visionner une courte vidéo pour vous montrer l’importante popularité du codage depuis quelques années. Vous verrez ainsi les élèves qui ont participé à ce projet, comme vous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La vidéo se lancera automatiquement lorsque vous passerez à la diapositive suivante. </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a:t>
            </a:fld>
            <a:endParaRPr lang="fr-F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 </a:t>
            </a:r>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Conclure l’événement</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qu’elle répond bien aux critères suivants : </a:t>
            </a:r>
            <a:endParaRPr lang="fr-FR" dirty="0"/>
          </a:p>
          <a:p>
            <a:pPr marL="628650" lvl="1" indent="-171450">
              <a:buFont typeface="Arial"/>
              <a:buChar char="•"/>
            </a:pPr>
            <a:r>
              <a:rPr lang="fr-FR" sz="1200" kern="1200" dirty="0">
                <a:solidFill>
                  <a:schemeClr val="tx1"/>
                </a:solidFill>
                <a:effectLst/>
                <a:latin typeface="+mn-lt"/>
              </a:rPr>
              <a:t>L’image contient des garçons et filles adolescents.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passer un bon moment. </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p>
          <a:p>
            <a:pPr marL="628650" lvl="1" indent="-171450">
              <a:buFont typeface="Arial"/>
              <a:buChar char="•"/>
            </a:pPr>
            <a:endParaRPr lang="fr-FR" sz="1200" kern="1200" dirty="0">
              <a:solidFill>
                <a:schemeClr val="tx1"/>
              </a:solidFill>
              <a:effectLst/>
              <a:latin typeface="+mn-lt"/>
            </a:endParaRPr>
          </a:p>
          <a:p>
            <a:r>
              <a:rPr lang="fr-FR" b="1" u="sng" dirty="0"/>
              <a:t>Copyright 2017 : </a:t>
            </a:r>
          </a:p>
          <a:p>
            <a:r>
              <a:rPr lang="fr-FR" sz="1200" kern="1200" dirty="0">
                <a:solidFill>
                  <a:schemeClr val="tx1"/>
                </a:solidFill>
                <a:effectLst/>
                <a:latin typeface="+mn-lt"/>
              </a:rPr>
              <a:t>Cette présentation est cédée sous licence et non vendue. Vous n’êtes pas autorisé à copier, adapter, modifier, utiliser pour créer des travaux dérivés, afficher publiquement, vendre ou utiliser ce contenu à des fins commerciales sans l’autorisation écrite expresse de Microsoft Corporation. </a:t>
            </a:r>
          </a:p>
          <a:p>
            <a:r>
              <a:rPr lang="fr-FR" sz="1200" kern="1200" dirty="0">
                <a:solidFill>
                  <a:schemeClr val="tx1"/>
                </a:solidFill>
                <a:effectLst/>
                <a:latin typeface="+mn-lt"/>
              </a:rPr>
              <a:t> </a:t>
            </a:r>
          </a:p>
          <a:p>
            <a:r>
              <a:rPr lang="fr-FR" sz="1200" kern="1200" dirty="0">
                <a:solidFill>
                  <a:schemeClr val="tx1"/>
                </a:solidFill>
                <a:effectLst/>
                <a:latin typeface="+mn-lt"/>
              </a:rPr>
              <a:t>Cette présentation est fournie « en l’état ». Microsoft n’apporte aucune garantie, expresse ou implicite.  Les informations et opinions contenues dans cette présentation, notamment les adresses URL et les autres références à des sites Web Internet, pourront faire l’objet de modifications sans préavis.  </a:t>
            </a:r>
          </a:p>
          <a:p>
            <a:r>
              <a:rPr lang="fr-FR" sz="1200" kern="1200" dirty="0">
                <a:solidFill>
                  <a:schemeClr val="tx1"/>
                </a:solidFill>
                <a:effectLst/>
                <a:latin typeface="+mn-lt"/>
              </a:rPr>
              <a:t> </a:t>
            </a:r>
          </a:p>
          <a:p>
            <a:r>
              <a:rPr lang="fr-FR" sz="1200" kern="1200" dirty="0">
                <a:solidFill>
                  <a:schemeClr val="tx1"/>
                </a:solidFill>
                <a:effectLst/>
                <a:latin typeface="+mn-lt"/>
              </a:rPr>
              <a:t>Dans cette présentation, certains exemples fictifs sont fournis à des fins d’illustration uniquement.  Toute association ou relation est purement fortuite et involontaire. </a:t>
            </a:r>
          </a:p>
          <a:p>
            <a:r>
              <a:rPr lang="fr-FR" sz="1200" kern="1200" dirty="0">
                <a:solidFill>
                  <a:schemeClr val="tx1"/>
                </a:solidFill>
                <a:effectLst/>
                <a:latin typeface="+mn-lt"/>
              </a:rPr>
              <a:t> </a:t>
            </a:r>
          </a:p>
          <a:p>
            <a:r>
              <a:rPr lang="fr-FR" sz="1200" kern="1200" dirty="0">
                <a:solidFill>
                  <a:schemeClr val="tx1"/>
                </a:solidFill>
                <a:effectLst/>
                <a:latin typeface="+mn-lt"/>
              </a:rPr>
              <a:t>Vous pouvez utiliser cette présentation à des fins personnelles, dans des classes et avec des étudiants dans le cadre de code.org et d’autres événements de codage.  Cette présentation ne vous confère aucun droit de propriété intellectuelle sur aucun produit Microsoft.  </a:t>
            </a:r>
          </a:p>
          <a:p>
            <a:r>
              <a:rPr lang="fr-FR" sz="1200" kern="1200" dirty="0">
                <a:solidFill>
                  <a:schemeClr val="tx1"/>
                </a:solidFill>
                <a:effectLst/>
                <a:latin typeface="+mn-lt"/>
              </a:rPr>
              <a:t> </a:t>
            </a:r>
          </a:p>
          <a:p>
            <a:r>
              <a:rPr lang="fr-FR" sz="1200" kern="1200" dirty="0">
                <a:solidFill>
                  <a:schemeClr val="tx1"/>
                </a:solidFill>
                <a:effectLst/>
                <a:latin typeface="+mn-lt"/>
              </a:rPr>
              <a:t>Microsoft et les marques citées sur la page </a:t>
            </a:r>
            <a:r>
              <a:rPr lang="fr-FR" sz="1200" kern="1200" dirty="0">
                <a:solidFill>
                  <a:schemeClr val="tx1"/>
                </a:solidFill>
                <a:effectLst/>
                <a:latin typeface="+mn-lt"/>
                <a:hlinkClick r:id="rId3"/>
              </a:rPr>
              <a:t>http://www.microsoft.com/en-us/legal/intellectualproperty/trademarks/en-us.aspx </a:t>
            </a:r>
            <a:r>
              <a:rPr lang="fr-FR" sz="1200" kern="1200" dirty="0">
                <a:solidFill>
                  <a:schemeClr val="tx1"/>
                </a:solidFill>
                <a:effectLst/>
                <a:latin typeface="+mn-lt"/>
              </a:rPr>
              <a:t>sont des marques du groupe de sociétés Microsoft.  Toutes les autres marques sont la propriété de leurs propriétaires respectifs.</a:t>
            </a:r>
          </a:p>
          <a:p>
            <a:endParaRPr lang="fr-F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Code.org, 2017 Code.org®, le logo CODE et Heure de code® sont des marques de Code.org</a:t>
            </a: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Mojang © 2017 « Minecraft » est une marque 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2017 Microsoft Corporation. Tous droits réservés.</a:t>
            </a:r>
          </a:p>
          <a:p>
            <a:pPr marL="628650" lvl="1" indent="-171450">
              <a:buFont typeface="Arial"/>
              <a:buChar char="•"/>
            </a:pPr>
            <a:endParaRPr lang="fr-F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20</a:t>
            </a:fld>
            <a:endParaRPr lang="fr-F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OBJECTIF DE LA DIAPOSITIVE :</a:t>
            </a:r>
          </a:p>
          <a:p>
            <a:endParaRPr lang="fr-FR" b="1" u="sng" baseline="0" dirty="0"/>
          </a:p>
          <a:p>
            <a:r>
              <a:rPr lang="fr-FR" b="0" u="none" baseline="0" dirty="0"/>
              <a:t>Faire en sorte que les enfants soient enthousiastes à l’idée de commencer l’événement « Une Heure de Code™ ».</a:t>
            </a:r>
            <a:endParaRPr lang="fr-FR" b="1" u="sng" dirty="0"/>
          </a:p>
          <a:p>
            <a:endParaRPr lang="fr-FR" b="1" u="sng"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dirty="0"/>
              <a:t>La vidéo se lancera automatiquement. </a:t>
            </a: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vous souhaitez modifier la langue ou les sous-titres, vous pouvez le faire à partir du lien suivant, en cliquant sur l’engrenage « paramètres » en bas à droite de la vidéo. Vous devrez peut-être réincorporer le lien si vous réalisez cette opération :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dirty="0"/>
              <a:t>Vous trouverez des vidéos supplémentaires sur code.org. Vous pouvez aussi en changer si vous souhaitez véhiculer un autre message pour votre auditoire.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3</a:t>
            </a:fld>
            <a:endParaRPr lang="fr-F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sz="1200" kern="1200" dirty="0">
              <a:solidFill>
                <a:schemeClr val="tx1"/>
              </a:solidFill>
              <a:effectLst/>
              <a:latin typeface="+mn-lt"/>
              <a:ea typeface="+mn-ea"/>
              <a:cs typeface="+mn-cs"/>
            </a:endParaRPr>
          </a:p>
          <a:p>
            <a:r>
              <a:rPr lang="fr-FR" b="0" u="none" dirty="0"/>
              <a:t>« À quoi pensez-vous lorsque vous entendez les mots « code » ou « programmation » ? Un code... comme un code secret ? D’après vous, quelles sont les personnes qui codent ? Laissez aller votre imagination ! »</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r>
              <a:rPr lang="fr-F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Le but de cette diapositive est de briser la glace.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a:defRPr/>
            </a:pPr>
            <a:r>
              <a:rPr lang="fr-FR" kern="1200" dirty="0">
                <a:effectLst/>
                <a:latin typeface="+mn-lt"/>
              </a:rPr>
              <a:t>Il est possible que les enfants ne puissent pas répondre à </a:t>
            </a:r>
            <a:r>
              <a:rPr lang="fr-FR" dirty="0"/>
              <a:t>ces questions</a:t>
            </a:r>
            <a:r>
              <a:rPr lang="fr-FR" kern="1200" dirty="0">
                <a:effectLst/>
                <a:latin typeface="+mn-lt"/>
              </a:rPr>
              <a:t>, mais </a:t>
            </a:r>
            <a:r>
              <a:rPr lang="fr-FR" dirty="0"/>
              <a:t>elles vont</a:t>
            </a:r>
            <a:r>
              <a:rPr lang="fr-FR" kern="1200" baseline="0" dirty="0">
                <a:effectLst/>
                <a:latin typeface="+mn-lt"/>
              </a:rPr>
              <a:t> permettre d’engager</a:t>
            </a:r>
            <a:r>
              <a:rPr lang="fr-FR" dirty="0"/>
              <a:t> une </a:t>
            </a:r>
            <a:r>
              <a:rPr lang="fr-FR" b="0" u="none" baseline="0" dirty="0"/>
              <a:t>discussion pour leur donner l’occasion d’exprimer les idées préconçues qu’ils peuvent avoir sur le codage. </a:t>
            </a:r>
            <a:r>
              <a:rPr lang="fr-FR" kern="1200" dirty="0">
                <a:effectLst/>
                <a:latin typeface="+mn-lt"/>
              </a:rPr>
              <a:t>Cette conversation doit être amusante et faites savoir aux enfants qu’ils ne sont pas obligés de connaître les réponses aux questions. Dans la diapositive suivante, nous allons corriger les idées reçues sur le codage pour changer l’avis des participants avant de passer aux didacticiels.</a:t>
            </a:r>
            <a:r>
              <a:rPr lang="fr-FR" dirty="0"/>
              <a:t> </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4</a:t>
            </a:fld>
            <a:endParaRPr lang="fr-F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endParaRPr lang="fr-FR" b="0" u="none" dirty="0"/>
          </a:p>
          <a:p>
            <a:endParaRPr lang="fr-FR" b="0" u="none" dirty="0"/>
          </a:p>
          <a:p>
            <a:r>
              <a:rPr lang="fr-FR" b="0" u="none" dirty="0"/>
              <a:t>« À présent, essayons de savoir à quoi sert vraiment l’écriture de code. »</a:t>
            </a:r>
          </a:p>
          <a:p>
            <a:endParaRPr lang="fr-FR" sz="1200" b="0" u="none" kern="1200" dirty="0">
              <a:solidFill>
                <a:schemeClr val="tx1"/>
              </a:solidFill>
              <a:effectLst/>
              <a:latin typeface="+mn-lt"/>
              <a:ea typeface="+mn-ea"/>
              <a:cs typeface="+mn-cs"/>
            </a:endParaRPr>
          </a:p>
          <a:p>
            <a:r>
              <a:rPr lang="fr-FR" b="1" u="sng" dirty="0"/>
              <a:t>OBJECTIF DE LA DIAPOSITIVE :</a:t>
            </a:r>
          </a:p>
          <a:p>
            <a:endParaRPr lang="fr-FR" b="1" u="sng" dirty="0"/>
          </a:p>
          <a:p>
            <a:r>
              <a:rPr lang="fr-FR" b="0" u="none" dirty="0"/>
              <a:t>Les diapositives 5 à 7 visent à expliquer ce qu’est la programmation en utilisant des mots simples.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5</a:t>
            </a:fld>
            <a:endParaRPr lang="fr-F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dirty="0"/>
              <a:t>« Le codage est le langage utilisé pour donner des instructions informatiques qui lui permettent d’exécuter les opérations demandées</a:t>
            </a:r>
            <a:r>
              <a:rPr lang="fr-FR" sz="1200" b="0" baseline="0" dirty="0">
                <a:latin typeface="Segoe Pro Light" charset="0"/>
              </a:rPr>
              <a:t>. Il permet de créer tant de choses extraordinaires ! »</a:t>
            </a:r>
            <a:endParaRPr lang="fr-FR" sz="1200" baseline="0" dirty="0">
              <a:latin typeface="Segoe Pro Light" charset="0"/>
              <a:ea typeface="Segoe Pro Light" charset="0"/>
              <a:cs typeface="Segoe Pro Light" charset="0"/>
            </a:endParaRPr>
          </a:p>
          <a:p>
            <a:endParaRPr lang="fr-FR"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6</a:t>
            </a:fld>
            <a:endParaRPr lang="fr-F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baseline="0" dirty="0"/>
              <a:t>« Pour communiquer avec les ordinateurs, nous devrons leur donner des instructions dans une langue qu’ils peuvent comprendre. Cette langue, c’est le code ! » </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7</a:t>
            </a:fld>
            <a:endParaRPr lang="fr-F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Pensez-vous que vous êtes capable de coder ? Parfait ! Je le pense aussi. »</a:t>
            </a:r>
          </a:p>
          <a:p>
            <a:endParaRPr lang="fr-FR" b="1" u="sng" dirty="0"/>
          </a:p>
          <a:p>
            <a:r>
              <a:rPr lang="fr-FR" b="1" u="sng" dirty="0"/>
              <a:t>OBJECTIF DE LA DIAPOSITIVE :</a:t>
            </a:r>
          </a:p>
          <a:p>
            <a:endParaRPr lang="fr-FR" b="1" u="sng" dirty="0"/>
          </a:p>
          <a:p>
            <a:r>
              <a:rPr lang="fr-FR" b="0" u="none" dirty="0"/>
              <a:t>Les diapositives 9 à 11 visent à expliquer les aptitudes à avoir pour programmer.</a:t>
            </a:r>
          </a:p>
          <a:p>
            <a:endParaRPr lang="fr-F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endParaRPr lang="fr-F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À cet âge, les enfants souhaitent apprendre à travailler avec les autres, développer leur créativité et acquérir de nouvelles connaissances. Répétez bien que le codage regroupe toutes ces activités.</a:t>
            </a:r>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8</a:t>
            </a:fld>
            <a:endParaRPr lang="fr-F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baseline="0" dirty="0"/>
              <a:t>« Coder permet de résoudre les problèmes ! </a:t>
            </a:r>
            <a:r>
              <a:rPr lang="fr-FR" sz="1200" kern="1200" dirty="0">
                <a:solidFill>
                  <a:schemeClr val="tx1"/>
                </a:solidFill>
                <a:effectLst/>
                <a:latin typeface="+mn-lt"/>
              </a:rPr>
              <a:t>Coder nous permet de créer de nouvelles choses qui nous simplifient la vie ! Par exemple, si je veux parler avec quelqu’un qui n’est pas près de moi, je lui envoie un SMS ! Voilà un exemple de ce que la technologie peut faire pour résoudre nos problèmes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9</a:t>
            </a:fld>
            <a:endParaRPr lang="fr-F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185086234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pPr/>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pPr/>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pPr/>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pPr/>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pPr/>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pPr/>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pPr/>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 enfants du primaire posent, joyeux à l’idée de commencer leur cours de code." hidden="1" title="Des enfants du primaire posent, joyeux à l’idée de commencer leur cours de cod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353" y="192504"/>
            <a:ext cx="8949395" cy="5486400"/>
          </a:xfrm>
          <a:prstGeom prst="rect">
            <a:avLst/>
          </a:prstGeom>
        </p:spPr>
      </p:pic>
      <p:pic>
        <p:nvPicPr>
          <p:cNvPr id="9" name="Picture 8"/>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fr-FR" dirty="0"/>
              <a:t>Bienvenue à « Une Heure de Code™ »</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r-FR" dirty="0"/>
          </a:p>
        </p:txBody>
      </p:sp>
      <p:sp>
        <p:nvSpPr>
          <p:cNvPr id="8" name="Rectangle 7"/>
          <p:cNvSpPr/>
          <p:nvPr/>
        </p:nvSpPr>
        <p:spPr>
          <a:xfrm>
            <a:off x="390286" y="3903465"/>
            <a:ext cx="6932534" cy="1200329"/>
          </a:xfrm>
          <a:prstGeom prst="rect">
            <a:avLst/>
          </a:prstGeom>
        </p:spPr>
        <p:txBody>
          <a:bodyPr wrap="square">
            <a:spAutoFit/>
          </a:bodyPr>
          <a:lstStyle/>
          <a:p>
            <a:r>
              <a:rPr lang="fr-FR" sz="3600" dirty="0">
                <a:solidFill>
                  <a:schemeClr val="bg1"/>
                </a:solidFill>
                <a:latin typeface="Segoe UI Light" panose="020B0502040204020203" pitchFamily="34" charset="0"/>
              </a:rPr>
              <a:t>Bienvenue à la formation</a:t>
            </a:r>
          </a:p>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baseline="30000" dirty="0">
                <a:solidFill>
                  <a:schemeClr val="bg1"/>
                </a:solidFill>
                <a:latin typeface="Segoe UI Light" panose="020B0502040204020203" pitchFamily="34" charset="0"/>
              </a:rPr>
              <a:t> </a:t>
            </a:r>
            <a:r>
              <a:rPr lang="fr-FR" sz="3600" dirty="0">
                <a:solidFill>
                  <a:schemeClr val="bg1"/>
                </a:solidFill>
                <a:latin typeface="Segoe UI Light" panose="020B0502040204020203" pitchFamily="34" charset="0"/>
              </a:rPr>
              <a:t>avec Minecraft</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Faire appel à son imagination</a:t>
            </a:r>
          </a:p>
        </p:txBody>
      </p:sp>
      <p:sp>
        <p:nvSpPr>
          <p:cNvPr id="5" name="Title 4" hidden="1"/>
          <p:cNvSpPr>
            <a:spLocks noGrp="1"/>
          </p:cNvSpPr>
          <p:nvPr>
            <p:ph type="ctrTitle"/>
          </p:nvPr>
        </p:nvSpPr>
        <p:spPr/>
        <p:txBody>
          <a:bodyPr/>
          <a:lstStyle/>
          <a:p>
            <a:r>
              <a:rPr lang="fr-FR" dirty="0"/>
              <a:t>Faire appel à votre imagination</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fr-FR" dirty="0"/>
          </a:p>
        </p:txBody>
      </p:sp>
      <p:pic>
        <p:nvPicPr>
          <p:cNvPr id="2" name="Picture 1" descr="Un robot dessiné prend son envol dans les airs." title="Un robot dessiné prend son envol dans les air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Travailler entre amis</a:t>
            </a:r>
          </a:p>
        </p:txBody>
      </p:sp>
      <p:sp>
        <p:nvSpPr>
          <p:cNvPr id="5" name="Title 4" hidden="1"/>
          <p:cNvSpPr>
            <a:spLocks noGrp="1"/>
          </p:cNvSpPr>
          <p:nvPr>
            <p:ph type="ctrTitle"/>
          </p:nvPr>
        </p:nvSpPr>
        <p:spPr/>
        <p:txBody>
          <a:bodyPr/>
          <a:lstStyle/>
          <a:p>
            <a:r>
              <a:rPr lang="en-IE" dirty="0" err="1"/>
              <a:t>Travailler</a:t>
            </a:r>
            <a:r>
              <a:rPr lang="en-IE" dirty="0"/>
              <a:t> entre </a:t>
            </a:r>
            <a:r>
              <a:rPr lang="en-IE" dirty="0" err="1"/>
              <a:t>amis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fr-FR" dirty="0"/>
          </a:p>
        </p:txBody>
      </p:sp>
      <p:grpSp>
        <p:nvGrpSpPr>
          <p:cNvPr id="14" name="Group 13"/>
          <p:cNvGrpSpPr/>
          <p:nvPr/>
        </p:nvGrpSpPr>
        <p:grpSpPr>
          <a:xfrm>
            <a:off x="4701600" y="1611630"/>
            <a:ext cx="4224748" cy="3563620"/>
            <a:chOff x="4558724" y="1103630"/>
            <a:chExt cx="4601151" cy="3881120"/>
          </a:xfrm>
        </p:grpSpPr>
        <p:pic>
          <p:nvPicPr>
            <p:cNvPr id="2" name="Picture 1" descr="Sur ce dessin, un arc en ciel unit les deux têtes souriantes d’une fille et d’un garçon." title="Sur ce dessin, un arc en ciel unit les deux têtes souriantes d’une fille et d’un garç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Dessin d’un garçon souriant en train de travailler sur un ordinateur portable, sa tête est unie à celle d’une fille souriante." title="Dessin d’un garçon souriant en train de travailler sur un ordinateur portable, sa tête est unie à celle d’une fille souria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Dessin d’une fille souriante en train de travailler sur un ordinateur portable, sa tête est unie à celle d’un garçon souriant." title="Dessin d’une fille souriante en train de travailler sur un ordinateur portable, sa tête est unie à celle d’un garçon sourian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4230" y="1980337"/>
            <a:ext cx="4206240" cy="1754326"/>
          </a:xfrm>
          <a:prstGeom prst="rect">
            <a:avLst/>
          </a:prstGeom>
        </p:spPr>
        <p:txBody>
          <a:bodyPr wrap="square">
            <a:spAutoFit/>
          </a:bodyPr>
          <a:lstStyle/>
          <a:p>
            <a:r>
              <a:rPr lang="fr-FR" sz="3600" dirty="0">
                <a:latin typeface="Segoe UI Light" panose="020B0502040204020203" pitchFamily="34" charset="0"/>
              </a:rPr>
              <a:t>Quel est votre passe-temps favori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27" name="Rectangle 2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err="1"/>
              <a:t>Qu’aimez-vous</a:t>
            </a:r>
            <a:r>
              <a:rPr lang="en-IE" dirty="0"/>
              <a:t> faire par-</a:t>
            </a:r>
            <a:r>
              <a:rPr lang="en-IE" dirty="0" err="1"/>
              <a:t>dessus</a:t>
            </a:r>
            <a:r>
              <a:rPr lang="en-IE" dirty="0"/>
              <a:t> tout ?</a:t>
            </a:r>
            <a:endParaRPr lang="ar-SA" dirty="0"/>
          </a:p>
        </p:txBody>
      </p:sp>
      <p:sp>
        <p:nvSpPr>
          <p:cNvPr id="4" name="Subtitle 3" hidden="1"/>
          <p:cNvSpPr>
            <a:spLocks noGrp="1"/>
          </p:cNvSpPr>
          <p:nvPr>
            <p:ph type="subTitle" idx="1"/>
          </p:nvPr>
        </p:nvSpPr>
        <p:spPr/>
        <p:txBody>
          <a:bodyPr/>
          <a:lstStyle/>
          <a:p>
            <a:endParaRPr lang="ar-SA"/>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fr-FR"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ux filles en train de rire et de travailler ensemble sur un ordinateur." hidden="1" title="Deux filles en train de rire et de travailler ensemble sur un ordinateu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219650" y="-1"/>
            <a:ext cx="8741838" cy="5715001"/>
          </a:xfrm>
          <a:prstGeom prst="rect">
            <a:avLst/>
          </a:prstGeom>
        </p:spPr>
      </p:pic>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934452" y="1375935"/>
            <a:ext cx="4475748" cy="3416320"/>
          </a:xfrm>
          <a:prstGeom prst="rect">
            <a:avLst/>
          </a:prstGeom>
        </p:spPr>
        <p:txBody>
          <a:bodyPr wrap="square">
            <a:spAutoFit/>
          </a:bodyPr>
          <a:lstStyle/>
          <a:p>
            <a:r>
              <a:rPr lang="fr-FR" sz="3600" dirty="0">
                <a:solidFill>
                  <a:schemeClr val="bg1"/>
                </a:solidFill>
                <a:latin typeface="Segoe UI Light" panose="020B0502040204020203" pitchFamily="34" charset="0"/>
              </a:rPr>
              <a:t>Apprendre à coder vous permettra de vivre votre passion plus intensément grâce à votre ordinateur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fr-FR" dirty="0"/>
              <a:t>Incorporez le codage à ce que vous aimez</a:t>
            </a:r>
            <a:endParaRPr lang="ar-SA" dirty="0"/>
          </a:p>
        </p:txBody>
      </p:sp>
      <p:sp>
        <p:nvSpPr>
          <p:cNvPr id="7" name="Subtitle 6"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fr-FR"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754326"/>
          </a:xfrm>
          <a:prstGeom prst="rect">
            <a:avLst/>
          </a:prstGeom>
        </p:spPr>
        <p:txBody>
          <a:bodyPr wrap="square">
            <a:spAutoFit/>
          </a:bodyPr>
          <a:lstStyle/>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 : </a:t>
            </a:r>
          </a:p>
          <a:p>
            <a:r>
              <a:rPr lang="fr-FR" sz="3600" dirty="0" err="1">
                <a:solidFill>
                  <a:schemeClr val="bg1"/>
                </a:solidFill>
                <a:latin typeface="Segoe UI Light" panose="020B0502040204020203" pitchFamily="34" charset="0"/>
              </a:rPr>
              <a:t>Hero’s</a:t>
            </a:r>
            <a:r>
              <a:rPr lang="fr-FR" sz="3600" dirty="0">
                <a:solidFill>
                  <a:schemeClr val="bg1"/>
                </a:solidFill>
                <a:latin typeface="Segoe UI Light" panose="020B0502040204020203" pitchFamily="34" charset="0"/>
              </a:rPr>
              <a:t>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194269" y="5042919"/>
            <a:ext cx="8433917" cy="584775"/>
          </a:xfrm>
          <a:prstGeom prst="rect">
            <a:avLst/>
          </a:prstGeom>
        </p:spPr>
        <p:txBody>
          <a:bodyPr wrap="square">
            <a:spAutoFit/>
          </a:bodyPr>
          <a:lstStyle/>
          <a:p>
            <a:pPr algn="ctr"/>
            <a:r>
              <a:rPr lang="fr-FR" sz="3200" dirty="0">
                <a:latin typeface="Segoe UI Light" panose="020B0502040204020203" pitchFamily="34" charset="0"/>
              </a:rPr>
              <a:t>Trouvez votre didacticiel sur code.org/minecraft</a:t>
            </a:r>
            <a:endParaRPr lang="fr-FR" sz="3200" dirty="0">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dirty="0"/>
          </a:p>
        </p:txBody>
      </p:sp>
      <p:pic>
        <p:nvPicPr>
          <p:cNvPr id="7" name="Picture 6">
            <a:extLst>
              <a:ext uri="{FF2B5EF4-FFF2-40B4-BE49-F238E27FC236}">
                <a16:creationId xmlns:a16="http://schemas.microsoft.com/office/drawing/2014/main" id="{F6EF33FF-F009-41CF-92D7-6D76DB9A1C80}"/>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2617869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fr-FR" sz="3600" dirty="0">
                <a:solidFill>
                  <a:schemeClr val="bg1"/>
                </a:solidFill>
                <a:latin typeface="Segoe UI Light" panose="020B0502040204020203" pitchFamily="34" charset="0"/>
              </a:rPr>
              <a:t>Conclusion.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705700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67447" y="1022964"/>
            <a:ext cx="3931920" cy="2862322"/>
          </a:xfrm>
          <a:prstGeom prst="rect">
            <a:avLst/>
          </a:prstGeom>
        </p:spPr>
        <p:txBody>
          <a:bodyPr wrap="square">
            <a:spAutoFit/>
          </a:bodyPr>
          <a:lstStyle/>
          <a:p>
            <a:r>
              <a:rPr lang="fr-FR" sz="3600" dirty="0">
                <a:latin typeface="Segoe UI Light" panose="020B0502040204020203" pitchFamily="34" charset="0"/>
              </a:rPr>
              <a:t>Maintenant que vous avez terminé : </a:t>
            </a:r>
          </a:p>
          <a:p>
            <a:r>
              <a:rPr lang="fr-FR" sz="3600" dirty="0">
                <a:latin typeface="Segoe UI Light" panose="020B0502040204020203" pitchFamily="34" charset="0"/>
              </a:rPr>
              <a:t>pouvez-vous expliquer ce qu’est le code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Discussion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fr-FR" dirty="0"/>
              <a:t>À présent, comment percevez-vous le « codage »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fr-FR"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fr-FR" sz="4800" b="0" dirty="0">
                <a:solidFill>
                  <a:srgbClr val="FFFFFF"/>
                </a:solidFill>
                <a:latin typeface="Segoe UI Light" panose="020B0502040204020203" pitchFamily="34" charset="0"/>
              </a:rPr>
              <a:t>Vous avez réussi !</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Étapes</a:t>
            </a:r>
            <a:r>
              <a:rPr lang="en-IE" dirty="0"/>
              <a:t> </a:t>
            </a:r>
            <a:r>
              <a:rPr lang="en-IE" dirty="0" err="1"/>
              <a:t>suivantes</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fr-FR"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1</a:t>
            </a:r>
            <a:endParaRPr lang="fr-FR" dirty="0">
              <a:latin typeface="Segoe UI Light" panose="020B0502040204020203" pitchFamily="34" charset="0"/>
              <a:cs typeface="Segoe UI Light" panose="020B0502040204020203" pitchFamily="34" charset="0"/>
            </a:endParaRP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3</a:t>
            </a:r>
            <a:endParaRPr lang="fr-FR" dirty="0">
              <a:latin typeface="Segoe UI Light" panose="020B0502040204020203" pitchFamily="34" charset="0"/>
              <a:cs typeface="Segoe UI Light" panose="020B0502040204020203" pitchFamily="34" charset="0"/>
            </a:endParaRP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en-US" sz="1053"/>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49" name="Rectangle 48"/>
          <p:cNvSpPr/>
          <p:nvPr/>
        </p:nvSpPr>
        <p:spPr>
          <a:xfrm>
            <a:off x="563532" y="3057342"/>
            <a:ext cx="2346939" cy="523220"/>
          </a:xfrm>
          <a:prstGeom prst="rect">
            <a:avLst/>
          </a:prstGeom>
        </p:spPr>
        <p:txBody>
          <a:bodyPr wrap="square">
            <a:spAutoFit/>
          </a:bodyPr>
          <a:lstStyle/>
          <a:p>
            <a:r>
              <a:rPr lang="fr-FR" sz="2800" dirty="0">
                <a:solidFill>
                  <a:schemeClr val="bg1"/>
                </a:solidFill>
                <a:latin typeface="Segoe UI Light" panose="020B0502040204020203" pitchFamily="34" charset="0"/>
              </a:rPr>
              <a:t>Votre certificat</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lvl="0"/>
            <a:r>
              <a:rPr lang="fr-FR" sz="3600" dirty="0">
                <a:solidFill>
                  <a:prstClr val="white"/>
                </a:solidFill>
                <a:latin typeface="Segoe UI Light" panose="020B0502040204020203" pitchFamily="34" charset="0"/>
              </a:rPr>
              <a:t>Et maintenant ? </a:t>
            </a:r>
          </a:p>
          <a:p>
            <a:pPr lvl="0"/>
            <a:r>
              <a:rPr lang="fr-FR" sz="3600" dirty="0">
                <a:solidFill>
                  <a:prstClr val="white"/>
                </a:solidFill>
                <a:latin typeface="Segoe UI Light" panose="020B0502040204020203" pitchFamily="34" charset="0"/>
              </a:rPr>
              <a:t>Ce n’est pas fini ! </a:t>
            </a:r>
          </a:p>
          <a:p>
            <a:pPr lvl="0"/>
            <a:r>
              <a:rPr lang="fr-FR" dirty="0"/>
              <a:t> </a:t>
            </a:r>
          </a:p>
          <a:p>
            <a:pPr lvl="0"/>
            <a:r>
              <a:rPr lang="fr-FR" sz="1800" dirty="0">
                <a:solidFill>
                  <a:prstClr val="white"/>
                </a:solidFill>
                <a:latin typeface="Segoe UI Light" panose="020B0502040204020203" pitchFamily="34" charset="0"/>
              </a:rPr>
              <a:t>Suivez les étapes suivantes pour obtenir votre certificat et continuer à apprendre ! </a:t>
            </a:r>
            <a:endParaRPr lang="fr-F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52" name="Rectangle 51"/>
          <p:cNvSpPr/>
          <p:nvPr/>
        </p:nvSpPr>
        <p:spPr>
          <a:xfrm>
            <a:off x="6049628"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En savoir plus</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3" name="Rectangle 52"/>
          <p:cNvSpPr/>
          <p:nvPr/>
        </p:nvSpPr>
        <p:spPr>
          <a:xfrm>
            <a:off x="3139425" y="3699841"/>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Téléchargez votre code sur Minecraft: Education Edition pour voir comment il s’intègre dans le jeu réel !</a:t>
            </a:r>
          </a:p>
        </p:txBody>
      </p:sp>
      <p:sp>
        <p:nvSpPr>
          <p:cNvPr id="54" name="Rectangle 53"/>
          <p:cNvSpPr/>
          <p:nvPr/>
        </p:nvSpPr>
        <p:spPr>
          <a:xfrm>
            <a:off x="3143814"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S’amuser</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5" name="Rectangle 54"/>
          <p:cNvSpPr/>
          <p:nvPr/>
        </p:nvSpPr>
        <p:spPr>
          <a:xfrm>
            <a:off x="6058683" y="3699841"/>
            <a:ext cx="2599088"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Consultez des ressources supplémentaires sur la page Microsoft.com/</a:t>
            </a:r>
          </a:p>
          <a:p>
            <a:r>
              <a:rPr lang="fr-FR" sz="1800" dirty="0">
                <a:solidFill>
                  <a:schemeClr val="bg1"/>
                </a:solidFill>
                <a:latin typeface="Segoe UI Light" panose="020B0502040204020203" pitchFamily="34" charset="0"/>
              </a:rPr>
              <a:t>digitalskills</a:t>
            </a:r>
            <a:endParaRPr lang="fr-FR"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82146" y="3699841"/>
            <a:ext cx="2206625" cy="1477328"/>
          </a:xfrm>
          <a:prstGeom prst="rect">
            <a:avLst/>
          </a:prstGeom>
          <a:noFill/>
        </p:spPr>
        <p:txBody>
          <a:bodyPr wrap="square" rtlCol="0">
            <a:spAutoFit/>
          </a:bodyPr>
          <a:lstStyle/>
          <a:p>
            <a:r>
              <a:rPr lang="fr-FR" sz="1800" dirty="0">
                <a:solidFill>
                  <a:schemeClr val="bg1"/>
                </a:solidFill>
                <a:latin typeface="Segoe UI Light" panose="020B0502040204020203" pitchFamily="34" charset="0"/>
              </a:rPr>
              <a:t>Félicitations ! Vous avez réussi. Vous recevrez votre certificat à la fin de votre didacticiel.</a:t>
            </a:r>
            <a:endParaRPr lang="fr-FR" sz="1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Parlons de code !</a:t>
            </a:r>
          </a:p>
        </p:txBody>
      </p:sp>
      <p:sp>
        <p:nvSpPr>
          <p:cNvPr id="5" name="Title 4" hidden="1"/>
          <p:cNvSpPr>
            <a:spLocks noGrp="1"/>
          </p:cNvSpPr>
          <p:nvPr>
            <p:ph type="ctrTitle"/>
          </p:nvPr>
        </p:nvSpPr>
        <p:spPr/>
        <p:txBody>
          <a:bodyPr/>
          <a:lstStyle/>
          <a:p>
            <a:r>
              <a:rPr lang="en-IE" dirty="0" err="1"/>
              <a:t>Parlons</a:t>
            </a:r>
            <a:r>
              <a:rPr lang="en-IE" dirty="0"/>
              <a:t> de code !</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fr-FR" dirty="0"/>
          </a:p>
        </p:txBody>
      </p:sp>
      <p:pic>
        <p:nvPicPr>
          <p:cNvPr id="3" name="Picture 2" descr="Une fusée dessinée prend son envol devant un arc en ciel." title="Une fusée dessinée prend son envol devant un arc en ci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groupe d’adolescents garçons et filles posent pour une photo devant l’ordinateur portable sur lequel ils travaillent." title="Un groupe d’adolescents garçons et filles posent pour une photo devant l’ordinateur portable sur lequel ils travaillen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6" y="2244267"/>
            <a:ext cx="4937760" cy="1754326"/>
          </a:xfrm>
          <a:prstGeom prst="rect">
            <a:avLst/>
          </a:prstGeom>
        </p:spPr>
        <p:txBody>
          <a:bodyPr wrap="square">
            <a:spAutoFit/>
          </a:bodyPr>
          <a:lstStyle/>
          <a:p>
            <a:r>
              <a:rPr lang="fr-FR" sz="3600" dirty="0">
                <a:solidFill>
                  <a:schemeClr val="bg1"/>
                </a:solidFill>
                <a:latin typeface="Segoe UI Light" panose="020B0502040204020203" pitchFamily="34" charset="0"/>
              </a:rPr>
              <a:t>Merci d’avoir participé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à l’événement 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a:t>
            </a:r>
          </a:p>
        </p:txBody>
      </p:sp>
      <p:sp>
        <p:nvSpPr>
          <p:cNvPr id="4" name="Title 3" hidden="1"/>
          <p:cNvSpPr>
            <a:spLocks noGrp="1"/>
          </p:cNvSpPr>
          <p:nvPr>
            <p:ph type="ctrTitle"/>
          </p:nvPr>
        </p:nvSpPr>
        <p:spPr/>
        <p:txBody>
          <a:bodyPr/>
          <a:lstStyle/>
          <a:p>
            <a:r>
              <a:rPr lang="fr-FR" dirty="0"/>
              <a:t>Merci d’avoir participé à cet événement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fr-FR" dirty="0"/>
          </a:p>
        </p:txBody>
      </p:sp>
      <p:pic>
        <p:nvPicPr>
          <p:cNvPr id="9" name="Picture 8" descr="Microsoft" title="Microsoft">
            <a:extLst>
              <a:ext uri="{FF2B5EF4-FFF2-40B4-BE49-F238E27FC236}">
                <a16:creationId xmlns:a16="http://schemas.microsoft.com/office/drawing/2014/main" id="{9AEC7DF2-8812-450E-938A-4CA7826D4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0" name="Rectangle 9">
            <a:extLst>
              <a:ext uri="{FF2B5EF4-FFF2-40B4-BE49-F238E27FC236}">
                <a16:creationId xmlns:a16="http://schemas.microsoft.com/office/drawing/2014/main" id="{579D4486-A5D6-4246-9006-E8141978DF60}"/>
              </a:ext>
            </a:extLst>
          </p:cNvPr>
          <p:cNvSpPr/>
          <p:nvPr/>
        </p:nvSpPr>
        <p:spPr>
          <a:xfrm>
            <a:off x="369163" y="4347123"/>
            <a:ext cx="4572000" cy="1015663"/>
          </a:xfrm>
          <a:prstGeom prst="rect">
            <a:avLst/>
          </a:prstGeom>
        </p:spPr>
        <p:txBody>
          <a:bodyPr>
            <a:spAutoFit/>
          </a:bodyPr>
          <a:lstStyle/>
          <a:p>
            <a:pPr lvl="0">
              <a:defRPr/>
            </a:pPr>
            <a:endParaRPr lang="fr-F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r-FR" sz="1200" dirty="0">
                <a:solidFill>
                  <a:schemeClr val="bg1"/>
                </a:solidFill>
              </a:rPr>
              <a:t>© Code.org, 2017. Code.org®, le logo CODE et Heure de code® sont des marques de Code.org</a:t>
            </a:r>
            <a:endParaRPr lang="fr-F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r-FR" sz="1200" dirty="0">
                <a:solidFill>
                  <a:schemeClr val="bg1"/>
                </a:solidFill>
              </a:rPr>
              <a:t>Mojang © 2017. « Minecraft » est une marque de Mojang AB</a:t>
            </a:r>
          </a:p>
          <a:p>
            <a:pPr lvl="0">
              <a:defRPr/>
            </a:pPr>
            <a:r>
              <a:rPr lang="fr-FR" sz="1200" dirty="0">
                <a:solidFill>
                  <a:schemeClr val="bg1"/>
                </a:solidFill>
              </a:rPr>
              <a:t>© 2017 Microsoft Corporation. Tous droits réservés.</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Vidéo « Une Heure du Code™ » de Code.org" title="Vidéo « Une Heure du Code™ » de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fr-FR" dirty="0"/>
              <a:t>Vidéo « Une Heure du Code™ » de Code.org</a:t>
            </a:r>
            <a:endParaRPr lang="ar-SA" dirty="0"/>
          </a:p>
        </p:txBody>
      </p:sp>
      <p:sp>
        <p:nvSpPr>
          <p:cNvPr id="5" name="Subtitle 4" hidden="1"/>
          <p:cNvSpPr>
            <a:spLocks noGrp="1"/>
          </p:cNvSpPr>
          <p:nvPr>
            <p:ph type="subTitle" idx="1"/>
          </p:nvPr>
        </p:nvSpPr>
        <p:spPr/>
        <p:txBody>
          <a:bodyPr/>
          <a:lstStyle/>
          <a:p>
            <a:endParaRPr lang="ar-SA"/>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fr-FR"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888084"/>
            <a:ext cx="3657599" cy="3970318"/>
          </a:xfrm>
          <a:prstGeom prst="rect">
            <a:avLst/>
          </a:prstGeom>
        </p:spPr>
        <p:txBody>
          <a:bodyPr wrap="square">
            <a:spAutoFit/>
          </a:bodyPr>
          <a:lstStyle/>
          <a:p>
            <a:r>
              <a:rPr lang="fr-FR" sz="3600" dirty="0">
                <a:latin typeface="Segoe UI Light" panose="020B0502040204020203" pitchFamily="34" charset="0"/>
              </a:rPr>
              <a:t>Qu’est-ce que le code ?</a:t>
            </a:r>
          </a:p>
          <a:p>
            <a:endParaRPr lang="fr-FR" sz="3600" dirty="0">
              <a:latin typeface="Segoe UI Light" panose="020B0502040204020203" pitchFamily="34" charset="0"/>
              <a:ea typeface="Segoe Pro Light" charset="0"/>
              <a:cs typeface="Segoe UI Light" panose="020B0502040204020203" pitchFamily="34" charset="0"/>
            </a:endParaRPr>
          </a:p>
          <a:p>
            <a:r>
              <a:rPr lang="fr-FR" sz="3600" dirty="0">
                <a:latin typeface="Segoe UI Light" panose="020B0502040204020203" pitchFamily="34" charset="0"/>
              </a:rPr>
              <a:t>À quoi pensez-vous lorsque vous entendez le mot « code » ?</a:t>
            </a:r>
            <a:endParaRPr lang="fr-F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fr-FR" dirty="0"/>
              <a:t>D’après ce que vous savez, le « codage », c’est quoi ?</a:t>
            </a:r>
            <a:endParaRPr lang="ar-SA" dirty="0"/>
          </a:p>
        </p:txBody>
      </p:sp>
      <p:sp>
        <p:nvSpPr>
          <p:cNvPr id="4" name="Subtitle 3" hidden="1"/>
          <p:cNvSpPr>
            <a:spLocks noGrp="1"/>
          </p:cNvSpPr>
          <p:nvPr>
            <p:ph type="subTitle" idx="1"/>
          </p:nvPr>
        </p:nvSpPr>
        <p:spPr/>
        <p:txBody>
          <a:bodyPr/>
          <a:lstStyle/>
          <a:p>
            <a:endParaRPr lang="ar-SA"/>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fr-FR"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en-IE" dirty="0"/>
              <a:t>Programmer, </a:t>
            </a:r>
            <a:r>
              <a:rPr lang="en-IE" dirty="0" err="1"/>
              <a:t>c’est</a:t>
            </a:r>
            <a:r>
              <a:rPr lang="en-IE" dirty="0"/>
              <a:t>…</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fr-FR" dirty="0"/>
          </a:p>
        </p:txBody>
      </p:sp>
      <p:sp>
        <p:nvSpPr>
          <p:cNvPr id="7" name="Rectangle 6"/>
          <p:cNvSpPr/>
          <p:nvPr/>
        </p:nvSpPr>
        <p:spPr>
          <a:xfrm>
            <a:off x="571372" y="1980337"/>
            <a:ext cx="4023360" cy="2862322"/>
          </a:xfrm>
          <a:prstGeom prst="rect">
            <a:avLst/>
          </a:prstGeom>
        </p:spPr>
        <p:txBody>
          <a:bodyPr wrap="square">
            <a:spAutoFit/>
          </a:bodyPr>
          <a:lstStyle/>
          <a:p>
            <a:r>
              <a:rPr lang="fr-FR" sz="3600" dirty="0">
                <a:solidFill>
                  <a:schemeClr val="bg1"/>
                </a:solidFill>
                <a:latin typeface="Segoe UI Light" panose="020B0502040204020203" pitchFamily="34" charset="0"/>
              </a:rPr>
              <a:t>Écrire du code nous permet de créer des applications et des sites Web.</a:t>
            </a:r>
          </a:p>
        </p:txBody>
      </p:sp>
      <p:pic>
        <p:nvPicPr>
          <p:cNvPr id="3" name="Picture 2" descr="Un garçon dessiné ferme les yeux et sourit pendant qu’il pense à toutes les formes que prend le code dans sa vie. Un robot, un éléphant violet, un téléphone mobile et une guitare semblent sortir de la tête du garçon, tout cela représente son imagination." title="Un garçon dessiné ferme les yeux et sourit pendant qu’il pense à toutes les formes que prend le code dans sa vie. Un robot, un éléphant violet, un téléphone mobile et une guitare semblent sortir de la tête du garçon, tout cela représente son imagination."/>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fr-FR" dirty="0"/>
              <a:t>Vous pouvez communiquer avec les ordinateurs.</a:t>
            </a:r>
            <a:endParaRPr lang="ar-SA" dirty="0"/>
          </a:p>
        </p:txBody>
      </p:sp>
      <p:sp>
        <p:nvSpPr>
          <p:cNvPr id="5" name="Subtitle 4"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fr-FR" dirty="0"/>
          </a:p>
        </p:txBody>
      </p:sp>
      <p:pic>
        <p:nvPicPr>
          <p:cNvPr id="12" name="Picture 11" descr="Un garçon dit, « Bonjour ! » à une tablette et à un téléphone mobile et les appareils répondent : « ? » — Ils ne comprennent pas le garçon, car ils ne parlent pas sa langue." title="Un garçon dit, « Bonjour ! » à une tablette et à un téléphone mobile et les appareils répondent : « ? » — Ils ne comprennent pas le garçon, car ils ne parlent pas sa lang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252295" y="742564"/>
            <a:ext cx="1988284" cy="584775"/>
          </a:xfrm>
          <a:prstGeom prst="rect">
            <a:avLst/>
          </a:prstGeom>
          <a:noFill/>
        </p:spPr>
        <p:txBody>
          <a:bodyPr wrap="square" rtlCol="0">
            <a:spAutoFit/>
          </a:bodyPr>
          <a:lstStyle/>
          <a:p>
            <a:pPr algn="ctr"/>
            <a:r>
              <a:rPr lang="fr-FR" sz="3200" dirty="0">
                <a:latin typeface="Segoe UI Light" panose="020B0502040204020203" pitchFamily="34" charset="0"/>
              </a:rPr>
              <a:t>Bonjour !</a:t>
            </a:r>
            <a:endParaRPr lang="fr-FR"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fr-FR" sz="3200" dirty="0">
                  <a:latin typeface="Segoe UI Light" panose="020B0502040204020203" pitchFamily="34" charset="0"/>
                </a:rPr>
                <a:t>?</a:t>
              </a:r>
              <a:endParaRPr lang="fr-FR" sz="3200" b="1" dirty="0">
                <a:latin typeface="Segoe UI Light" panose="020B0502040204020203" pitchFamily="34" charset="0"/>
                <a:cs typeface="Segoe UI Light" panose="020B0502040204020203" pitchFamily="34" charset="0"/>
              </a:endParaRPr>
            </a:p>
          </p:txBody>
        </p:sp>
      </p:grpSp>
      <p:grpSp>
        <p:nvGrpSpPr>
          <p:cNvPr id="28" name="Group 27" descr="Un garçon dit, « Bonjour ! » à une tablette et à un téléphone mobile et les appareils répondent : « ? » — Ils ne comprennent pas le garçon, car ils ne parlent pas sa langue." title="Un garçon dit, « Bonjour ! » à une tablette et à un téléphone mobile et les appareils répondent : « ? » — Ils ne comprennent pas le garçon, car ils ne parlent pas sa langue."/>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Les ordinateurs comprennent le code, leur langue.</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fr-FR" dirty="0"/>
          </a:p>
        </p:txBody>
      </p:sp>
      <p:pic>
        <p:nvPicPr>
          <p:cNvPr id="10" name="Picture 9" descr="Une fille parle à une tablette et à un téléphone mobile en code. Les appareils comprennent, parce qu’elle parle leur langue : le code." title="Une fille parle à une tablette et à un téléphone mobile en code. Les appareils comprennent, parce qu’elle parle leur langue : le cod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fr-FR" sz="3200" dirty="0">
                <a:latin typeface="Segoe UI Light" panose="020B0502040204020203" pitchFamily="34" charset="0"/>
              </a:rPr>
              <a:t>&lt;/&gt; {}</a:t>
            </a:r>
            <a:endParaRPr lang="fr-FR"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fr-FR" sz="3200" dirty="0">
                  <a:latin typeface="Segoe UI Light" panose="020B0502040204020203" pitchFamily="34" charset="0"/>
                </a:rPr>
                <a:t>:)</a:t>
              </a:r>
              <a:endParaRPr lang="fr-FR" sz="3200" b="1" dirty="0">
                <a:latin typeface="Segoe UI Light" panose="020B0502040204020203" pitchFamily="34" charset="0"/>
                <a:cs typeface="Segoe UI Light" panose="020B0502040204020203" pitchFamily="34" charset="0"/>
              </a:endParaRPr>
            </a:p>
          </p:txBody>
        </p:sp>
      </p:grpSp>
      <p:grpSp>
        <p:nvGrpSpPr>
          <p:cNvPr id="24" name="Group 23" descr="Une fille parle à une tablette et à un téléphone mobile en code. Les appareils comprennent, parce qu’elle parle leur langue : le code." title="Une fille parle à une tablette et à un téléphone mobile en code. Les appareils comprennent, parce qu’elle parle leur langue : le code."/>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Coder, c’est…</a:t>
            </a:r>
          </a:p>
        </p:txBody>
      </p:sp>
      <p:sp>
        <p:nvSpPr>
          <p:cNvPr id="4" name="Title 3" hidden="1"/>
          <p:cNvSpPr>
            <a:spLocks noGrp="1"/>
          </p:cNvSpPr>
          <p:nvPr>
            <p:ph type="ctrTitle"/>
          </p:nvPr>
        </p:nvSpPr>
        <p:spPr/>
        <p:txBody>
          <a:bodyPr/>
          <a:lstStyle/>
          <a:p>
            <a:r>
              <a:rPr lang="en-IE" dirty="0" err="1"/>
              <a:t>Qu’est-ce</a:t>
            </a:r>
            <a:r>
              <a:rPr lang="en-IE" dirty="0"/>
              <a:t> que le code ?</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fr-FR" dirty="0"/>
          </a:p>
        </p:txBody>
      </p:sp>
      <p:pic>
        <p:nvPicPr>
          <p:cNvPr id="8" name="Picture 7" descr="Un robot et une tortue sur un cube." title="Un robot et une tortue sur un cub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Résoudre des problèmes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en-IE" dirty="0" err="1"/>
              <a:t>Résoudre</a:t>
            </a:r>
            <a:r>
              <a:rPr lang="en-IE" dirty="0"/>
              <a:t> des </a:t>
            </a:r>
            <a:r>
              <a:rPr lang="en-IE" dirty="0" err="1"/>
              <a:t>problèmes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fr-FR" dirty="0"/>
          </a:p>
        </p:txBody>
      </p:sp>
      <p:pic>
        <p:nvPicPr>
          <p:cNvPr id="10" name="Picture 9" descr="Un jouet d’enfant avec deux jambes et deux yeux se dresse sur un bloc." title="Un jouet d’enfant avec deux jambes et deux yeux se dresse sur un bloc."/>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367</Words>
  <Application>Microsoft Office PowerPoint</Application>
  <PresentationFormat>On-screen Show (16:10)</PresentationFormat>
  <Paragraphs>326</Paragraphs>
  <Slides>20</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handy</vt:lpstr>
      <vt:lpstr>Arial</vt:lpstr>
      <vt:lpstr>Calibri</vt:lpstr>
      <vt:lpstr>Calibri Light</vt:lpstr>
      <vt:lpstr>Segoe Pro</vt:lpstr>
      <vt:lpstr>Segoe Pro Light</vt:lpstr>
      <vt:lpstr>Segoe UI Light</vt:lpstr>
      <vt:lpstr>Times New Roman</vt:lpstr>
      <vt:lpstr>Office Theme</vt:lpstr>
      <vt:lpstr>Bienvenue à « Une Heure de Code™ »</vt:lpstr>
      <vt:lpstr>Parlons de code !</vt:lpstr>
      <vt:lpstr>Vidéo « Une Heure du Code™ » de Code.org</vt:lpstr>
      <vt:lpstr>D’après ce que vous savez, le « codage », c’est quoi ?</vt:lpstr>
      <vt:lpstr>Programmer, c’est…</vt:lpstr>
      <vt:lpstr>Vous pouvez communiquer avec les ordinateurs.</vt:lpstr>
      <vt:lpstr>Les ordinateurs comprennent le code, leur langue.</vt:lpstr>
      <vt:lpstr>Qu’est-ce que le code ?</vt:lpstr>
      <vt:lpstr>Résoudre des problèmes</vt:lpstr>
      <vt:lpstr>Faire appel à votre imagination</vt:lpstr>
      <vt:lpstr>Travailler entre amis</vt:lpstr>
      <vt:lpstr>Qu’aimez-vous faire par-dessus tout ?</vt:lpstr>
      <vt:lpstr>Incorporez le codage à ce que vous aimez</vt:lpstr>
      <vt:lpstr>How it goes down </vt:lpstr>
      <vt:lpstr>Find your tutorial</vt:lpstr>
      <vt:lpstr>Wrap up </vt:lpstr>
      <vt:lpstr>À présent, comment percevez-vous le « codage » ?</vt:lpstr>
      <vt:lpstr>PowerPoint Presentation</vt:lpstr>
      <vt:lpstr>Étapes suivantes</vt:lpstr>
      <vt:lpstr>Merci d’avoir participé à cet événement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2015-11-26T12:40:38Z</dcterms:created>
  <dcterms:modified xsi:type="dcterms:W3CDTF">2017-10-31T09:10:02Z</dcterms:modified>
</cp:coreProperties>
</file>